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5" r:id="rId6"/>
    <p:sldId id="266" r:id="rId7"/>
    <p:sldId id="269" r:id="rId8"/>
    <p:sldId id="270" r:id="rId9"/>
    <p:sldId id="271" r:id="rId10"/>
    <p:sldId id="261" r:id="rId11"/>
    <p:sldId id="262" r:id="rId12"/>
    <p:sldId id="263" r:id="rId13"/>
    <p:sldId id="267" r:id="rId14"/>
    <p:sldId id="264" r:id="rId15"/>
    <p:sldId id="268" r:id="rId16"/>
    <p:sldId id="275" r:id="rId17"/>
    <p:sldId id="274" r:id="rId18"/>
    <p:sldId id="273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4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D842-0284-4AF7-BAF7-5783E562B33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FA69-CF38-4A87-AE3B-470439CE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D842-0284-4AF7-BAF7-5783E562B33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FA69-CF38-4A87-AE3B-470439CE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1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D842-0284-4AF7-BAF7-5783E562B33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FA69-CF38-4A87-AE3B-470439CE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0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D842-0284-4AF7-BAF7-5783E562B33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FA69-CF38-4A87-AE3B-470439CE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0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D842-0284-4AF7-BAF7-5783E562B33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FA69-CF38-4A87-AE3B-470439CE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4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D842-0284-4AF7-BAF7-5783E562B33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FA69-CF38-4A87-AE3B-470439CE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9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D842-0284-4AF7-BAF7-5783E562B33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FA69-CF38-4A87-AE3B-470439CE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D842-0284-4AF7-BAF7-5783E562B33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FA69-CF38-4A87-AE3B-470439CE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9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D842-0284-4AF7-BAF7-5783E562B33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FA69-CF38-4A87-AE3B-470439CE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5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D842-0284-4AF7-BAF7-5783E562B33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FA69-CF38-4A87-AE3B-470439CE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1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D842-0284-4AF7-BAF7-5783E562B33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FA69-CF38-4A87-AE3B-470439CE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9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DD842-0284-4AF7-BAF7-5783E562B33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1FA69-CF38-4A87-AE3B-470439CE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7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1"/>
            <a:ext cx="7772400" cy="1066800"/>
          </a:xfrm>
        </p:spPr>
        <p:txBody>
          <a:bodyPr/>
          <a:lstStyle/>
          <a:p>
            <a:r>
              <a:rPr lang="en-US" dirty="0" smtClean="0"/>
              <a:t>Google 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990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Developing a Survey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Using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57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Develop survey (3 of 4)</a:t>
            </a:r>
            <a:r>
              <a:rPr lang="en-US" dirty="0"/>
              <a:t/>
            </a:r>
            <a:br>
              <a:rPr lang="en-US" dirty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772180"/>
            <a:ext cx="602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Your first survey question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05000"/>
            <a:ext cx="7146000" cy="3025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5010834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Eric </a:t>
            </a:r>
            <a:r>
              <a:rPr lang="en-US" dirty="0" err="1" smtClean="0"/>
              <a:t>Curts</a:t>
            </a:r>
            <a:r>
              <a:rPr lang="en-US" dirty="0" smtClean="0"/>
              <a:t> “Using Google Forms”</a:t>
            </a:r>
          </a:p>
          <a:p>
            <a:r>
              <a:rPr lang="en-US" dirty="0"/>
              <a:t>http://tinyurl.com/kzpd3bs</a:t>
            </a:r>
          </a:p>
        </p:txBody>
      </p:sp>
    </p:spTree>
    <p:extLst>
      <p:ext uri="{BB962C8B-B14F-4D97-AF65-F5344CB8AC3E}">
        <p14:creationId xmlns:p14="http://schemas.microsoft.com/office/powerpoint/2010/main" val="332745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Develop survey (4 of 4)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Viewing the Live Form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458" y="1904999"/>
            <a:ext cx="5643341" cy="412553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07999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Collect survey data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33800"/>
            <a:ext cx="8392755" cy="267812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Up Arrow 6"/>
          <p:cNvSpPr/>
          <p:nvPr/>
        </p:nvSpPr>
        <p:spPr>
          <a:xfrm>
            <a:off x="8105384" y="4158461"/>
            <a:ext cx="4572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1245296" y="3790459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9162" y="1295400"/>
            <a:ext cx="7772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Two steps:</a:t>
            </a:r>
          </a:p>
          <a:p>
            <a:pPr marL="342900" indent="-342900">
              <a:buAutoNum type="arabicPeriod"/>
            </a:pPr>
            <a:r>
              <a:rPr lang="en-US" sz="2600" dirty="0" smtClean="0"/>
              <a:t>In the </a:t>
            </a:r>
            <a:r>
              <a:rPr lang="en-US" sz="2600" i="1" dirty="0" smtClean="0"/>
              <a:t>Responses</a:t>
            </a:r>
            <a:r>
              <a:rPr lang="en-US" sz="2600" dirty="0" smtClean="0"/>
              <a:t> drop down menu, ensure “accepting responses” is activated</a:t>
            </a:r>
            <a:endParaRPr lang="en-US" sz="2600" dirty="0"/>
          </a:p>
          <a:p>
            <a:pPr marL="342900" indent="-342900">
              <a:buAutoNum type="arabicPeriod"/>
            </a:pPr>
            <a:r>
              <a:rPr lang="en-US" sz="2600" dirty="0" smtClean="0"/>
              <a:t>Click the “send form” button to generate a unique URL for people to click-thru to the survey</a:t>
            </a:r>
          </a:p>
        </p:txBody>
      </p:sp>
    </p:spTree>
    <p:extLst>
      <p:ext uri="{BB962C8B-B14F-4D97-AF65-F5344CB8AC3E}">
        <p14:creationId xmlns:p14="http://schemas.microsoft.com/office/powerpoint/2010/main" val="1207631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End of Survey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276600"/>
            <a:ext cx="5097780" cy="30708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99162" y="1066800"/>
            <a:ext cx="7772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Considerations:</a:t>
            </a:r>
          </a:p>
          <a:p>
            <a:pPr marL="342900" indent="-342900">
              <a:buAutoNum type="arabicPeriod"/>
            </a:pPr>
            <a:r>
              <a:rPr lang="en-US" sz="2600" dirty="0" smtClean="0"/>
              <a:t>Customized end-of-survey message</a:t>
            </a:r>
            <a:endParaRPr lang="en-US" sz="2600" dirty="0"/>
          </a:p>
          <a:p>
            <a:pPr marL="342900" indent="-342900">
              <a:buAutoNum type="arabicPeriod"/>
            </a:pPr>
            <a:r>
              <a:rPr lang="en-US" sz="2600" dirty="0" smtClean="0"/>
              <a:t>Managing duplicate &amp; partially completed</a:t>
            </a:r>
          </a:p>
          <a:p>
            <a:pPr marL="342900" indent="-342900">
              <a:buAutoNum type="arabicPeriod"/>
            </a:pPr>
            <a:r>
              <a:rPr lang="en-US" sz="2600" dirty="0" smtClean="0"/>
              <a:t>Publishing results real-time</a:t>
            </a:r>
          </a:p>
          <a:p>
            <a:pPr marL="342900" indent="-342900">
              <a:buAutoNum type="arabicPeriod"/>
            </a:pPr>
            <a:r>
              <a:rPr lang="en-US" sz="2600" dirty="0" smtClean="0"/>
              <a:t>Ending survey (stop accepting submissions)</a:t>
            </a:r>
          </a:p>
        </p:txBody>
      </p:sp>
    </p:spTree>
    <p:extLst>
      <p:ext uri="{BB962C8B-B14F-4D97-AF65-F5344CB8AC3E}">
        <p14:creationId xmlns:p14="http://schemas.microsoft.com/office/powerpoint/2010/main" val="971040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Survey Responses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56" y="1143000"/>
            <a:ext cx="6430233" cy="3048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Explosion 1 5"/>
          <p:cNvSpPr/>
          <p:nvPr/>
        </p:nvSpPr>
        <p:spPr>
          <a:xfrm>
            <a:off x="1384126" y="990600"/>
            <a:ext cx="1066800" cy="838200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981" y="2133600"/>
            <a:ext cx="5425440" cy="290322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964" y="3048000"/>
            <a:ext cx="4563649" cy="29718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71286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More Advanced Functions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8534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Adding collaborators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dd images &amp; videos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Utilization of section and page breaks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Shuffling the question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Progress 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Embed URL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Shortened URL</a:t>
            </a:r>
          </a:p>
          <a:p>
            <a:r>
              <a:rPr lang="en-US" sz="2800" i="1" dirty="0" smtClean="0"/>
              <a:t>Standard: </a:t>
            </a:r>
            <a:r>
              <a:rPr lang="en-US" sz="2800" dirty="0" smtClean="0"/>
              <a:t>https</a:t>
            </a:r>
            <a:r>
              <a:rPr lang="en-US" sz="2800" dirty="0"/>
              <a:t>://</a:t>
            </a:r>
            <a:r>
              <a:rPr lang="en-US" sz="2800" dirty="0" smtClean="0"/>
              <a:t>docs.google.com/forms/d/1O_2KFRSy1BjSsyvzzBIGiEojVEwCbjO2_33Puw68ge0/viewform?usp=send_form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VS</a:t>
            </a:r>
          </a:p>
          <a:p>
            <a:r>
              <a:rPr lang="en-US" sz="2800" i="1" dirty="0" smtClean="0"/>
              <a:t>Shortened: </a:t>
            </a:r>
            <a:r>
              <a:rPr lang="en-US" sz="2800" dirty="0" smtClean="0"/>
              <a:t>http</a:t>
            </a:r>
            <a:r>
              <a:rPr lang="en-US" sz="2800" dirty="0"/>
              <a:t>://goo.gl/forms/3ujbPFnoSQ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37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an Evaluation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66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urlz MT" panose="04040404050702020202" pitchFamily="82" charset="0"/>
              </a:rPr>
              <a:t>Lightning Talk</a:t>
            </a:r>
            <a:endParaRPr lang="en-US" dirty="0">
              <a:latin typeface="Curlz MT" panose="040404040507020202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1"/>
            <a:ext cx="5638800" cy="3762440"/>
          </a:xfrm>
        </p:spPr>
      </p:pic>
      <p:sp>
        <p:nvSpPr>
          <p:cNvPr id="5" name="TextBox 4"/>
          <p:cNvSpPr txBox="1"/>
          <p:nvPr/>
        </p:nvSpPr>
        <p:spPr>
          <a:xfrm>
            <a:off x="609600" y="5410200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Articulate what you’ve learned this week in </a:t>
            </a:r>
            <a:r>
              <a:rPr lang="en-US" sz="2400" i="1" dirty="0"/>
              <a:t>a quick, insightful, and clear </a:t>
            </a:r>
            <a:r>
              <a:rPr lang="en-US" sz="2400" i="1" dirty="0" smtClean="0"/>
              <a:t>presentatio</a:t>
            </a:r>
            <a:r>
              <a:rPr lang="en-US" sz="2400" i="1" dirty="0"/>
              <a:t>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36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latin typeface="Curlz MT" panose="04040404050702020202" pitchFamily="82" charset="0"/>
              </a:rPr>
              <a:t>Lightning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Format</a:t>
            </a:r>
            <a:r>
              <a:rPr lang="en-US" sz="2800" dirty="0" smtClean="0"/>
              <a:t>:</a:t>
            </a:r>
            <a:endParaRPr lang="en-US" sz="2800" dirty="0"/>
          </a:p>
          <a:p>
            <a:pPr marL="400050" lvl="1" indent="0">
              <a:buNone/>
            </a:pPr>
            <a:r>
              <a:rPr lang="en-US" sz="2400" dirty="0" smtClean="0"/>
              <a:t>--What &amp; Why: Overview </a:t>
            </a:r>
            <a:r>
              <a:rPr lang="en-US" sz="2400" dirty="0"/>
              <a:t>of Google Fusion Tables </a:t>
            </a:r>
            <a:r>
              <a:rPr lang="en-US" sz="2400" dirty="0" smtClean="0"/>
              <a:t>and why we use it</a:t>
            </a:r>
            <a:endParaRPr lang="en-US" sz="2400" dirty="0"/>
          </a:p>
          <a:p>
            <a:pPr marL="400050" lvl="1" indent="0">
              <a:buNone/>
            </a:pPr>
            <a:r>
              <a:rPr lang="en-US" sz="2400" dirty="0" smtClean="0"/>
              <a:t>--How: Demonstration of use</a:t>
            </a:r>
            <a:endParaRPr lang="en-US" sz="2400" dirty="0"/>
          </a:p>
          <a:p>
            <a:pPr marL="400050" lvl="1" indent="0">
              <a:buNone/>
            </a:pPr>
            <a:r>
              <a:rPr lang="en-US" sz="2400" dirty="0" smtClean="0"/>
              <a:t>--Findings: Show results, interpretations </a:t>
            </a:r>
            <a:r>
              <a:rPr lang="en-US" sz="2400" dirty="0"/>
              <a:t>and </a:t>
            </a:r>
            <a:r>
              <a:rPr lang="en-US" sz="2400" dirty="0" smtClean="0"/>
              <a:t>conclusion(s) from data (&gt;/= </a:t>
            </a:r>
            <a:r>
              <a:rPr lang="en-US" sz="2400" dirty="0"/>
              <a:t>1 </a:t>
            </a:r>
            <a:r>
              <a:rPr lang="en-US" sz="2400" dirty="0" smtClean="0"/>
              <a:t>output)</a:t>
            </a:r>
            <a:endParaRPr lang="en-US" sz="2400" dirty="0"/>
          </a:p>
          <a:p>
            <a:r>
              <a:rPr lang="en-US" sz="2800" b="1" dirty="0" smtClean="0"/>
              <a:t>Time</a:t>
            </a:r>
          </a:p>
          <a:p>
            <a:pPr lvl="1"/>
            <a:r>
              <a:rPr lang="en-US" sz="2400" b="1" dirty="0" smtClean="0"/>
              <a:t>15 minutes </a:t>
            </a:r>
            <a:r>
              <a:rPr lang="en-US" sz="2400" dirty="0" smtClean="0"/>
              <a:t>to speak &amp; demonstrate what you learned this week   </a:t>
            </a:r>
          </a:p>
          <a:p>
            <a:pPr lvl="1"/>
            <a:r>
              <a:rPr lang="en-US" sz="2400" dirty="0" smtClean="0"/>
              <a:t>5 minutes for Q&amp;A</a:t>
            </a:r>
          </a:p>
          <a:p>
            <a:r>
              <a:rPr lang="en-US" sz="2800" dirty="0" smtClean="0"/>
              <a:t>Present twice, receive twice</a:t>
            </a:r>
            <a:endParaRPr lang="en-US" sz="28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34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your own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Given the suggested </a:t>
            </a:r>
            <a:r>
              <a:rPr lang="en-US" sz="2800" dirty="0"/>
              <a:t>Talk components:</a:t>
            </a:r>
          </a:p>
          <a:p>
            <a:pPr marL="400050" lvl="1" indent="0">
              <a:buNone/>
            </a:pPr>
            <a:r>
              <a:rPr lang="en-US" sz="2400" dirty="0"/>
              <a:t>--What &amp; Why: Overview of Google Fusion Tables and why we use it</a:t>
            </a:r>
          </a:p>
          <a:p>
            <a:pPr marL="400050" lvl="1" indent="0">
              <a:buNone/>
            </a:pPr>
            <a:r>
              <a:rPr lang="en-US" sz="2400" dirty="0"/>
              <a:t>--How: Demonstration of use</a:t>
            </a:r>
          </a:p>
          <a:p>
            <a:pPr marL="400050" lvl="1" indent="0">
              <a:buNone/>
            </a:pPr>
            <a:r>
              <a:rPr lang="en-US" sz="2400" dirty="0"/>
              <a:t>--Findings: Show results, interpretations and conclusion(s) from data (&gt;/= 1 output)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Develop your evaluation in Google Forms</a:t>
            </a:r>
          </a:p>
          <a:p>
            <a:pPr marL="0" indent="0">
              <a:buNone/>
            </a:pPr>
            <a:r>
              <a:rPr lang="en-US" sz="2800" dirty="0" smtClean="0"/>
              <a:t>--Create your own evaluation which your (2) colleagues will complete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--The topic is…. “evaluation of teac</a:t>
            </a:r>
            <a:r>
              <a:rPr lang="en-US" sz="2800" dirty="0" smtClean="0"/>
              <a:t>h-back”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--</a:t>
            </a:r>
            <a:r>
              <a:rPr lang="en-US" sz="2800" dirty="0" smtClean="0"/>
              <a:t>At </a:t>
            </a:r>
            <a:r>
              <a:rPr lang="en-US" sz="2800" dirty="0" smtClean="0"/>
              <a:t>least </a:t>
            </a:r>
            <a:r>
              <a:rPr lang="en-US" sz="2800" b="1" dirty="0" smtClean="0"/>
              <a:t>six questions</a:t>
            </a:r>
            <a:r>
              <a:rPr lang="en-US" sz="2800" dirty="0" smtClean="0"/>
              <a:t>; use at least </a:t>
            </a:r>
            <a:r>
              <a:rPr lang="en-US" sz="2800" b="1" dirty="0" smtClean="0"/>
              <a:t>three different question </a:t>
            </a:r>
            <a:r>
              <a:rPr lang="en-US" sz="2800" b="1" dirty="0" smtClean="0"/>
              <a:t>types, </a:t>
            </a:r>
            <a:r>
              <a:rPr lang="en-US" sz="2800" dirty="0" smtClean="0"/>
              <a:t>encompassing the Talk components </a:t>
            </a:r>
          </a:p>
          <a:p>
            <a:pPr marL="0" indent="0">
              <a:buNone/>
            </a:pPr>
            <a:r>
              <a:rPr lang="en-US" sz="2800" dirty="0" smtClean="0"/>
              <a:t>--Include your (The presenter) name in the form description</a:t>
            </a:r>
          </a:p>
          <a:p>
            <a:pPr marL="0" indent="0">
              <a:buNone/>
            </a:pPr>
            <a:r>
              <a:rPr lang="en-US" sz="2800" dirty="0" smtClean="0"/>
              <a:t>--</a:t>
            </a:r>
            <a:r>
              <a:rPr lang="en-US" sz="2800" dirty="0" smtClean="0"/>
              <a:t>Meaningful feedback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8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Google Forms: Background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Tool to develop online forms &amp; surveys</a:t>
            </a:r>
          </a:p>
          <a:p>
            <a:r>
              <a:rPr lang="en-US" dirty="0" smtClean="0"/>
              <a:t>Collaborate with others</a:t>
            </a:r>
          </a:p>
          <a:p>
            <a:r>
              <a:rPr lang="en-US" dirty="0" smtClean="0"/>
              <a:t>Background in survey development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or programming </a:t>
            </a:r>
            <a:r>
              <a:rPr lang="en-US" i="1" dirty="0" smtClean="0"/>
              <a:t>not needed </a:t>
            </a:r>
          </a:p>
          <a:p>
            <a:r>
              <a:rPr lang="en-US" i="1" dirty="0" smtClean="0"/>
              <a:t>Flexible</a:t>
            </a:r>
          </a:p>
          <a:p>
            <a:r>
              <a:rPr lang="en-US" i="1" dirty="0" smtClean="0"/>
              <a:t>Free</a:t>
            </a:r>
          </a:p>
          <a:p>
            <a:r>
              <a:rPr lang="en-US" i="1" dirty="0" smtClean="0"/>
              <a:t>Use via Google Docs </a:t>
            </a:r>
          </a:p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1027" name="Picture 3" descr="C:\Users\Mike Grasso\AppData\Local\Microsoft\Windows\Temporary Internet Files\Content.IE5\4TLKO09N\428060061_a4db1c75d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066" y="2133600"/>
            <a:ext cx="1941723" cy="128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ike Grasso\AppData\Local\Microsoft\Windows\Temporary Internet Files\Content.IE5\7IXNZXVQ\yoga-stretch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10000"/>
            <a:ext cx="16002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36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Other Platforms &amp;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Other platforms include: </a:t>
            </a:r>
            <a:r>
              <a:rPr lang="en-US" sz="3600" dirty="0" err="1" smtClean="0"/>
              <a:t>SurveyMonkey</a:t>
            </a:r>
            <a:r>
              <a:rPr lang="en-US" sz="3600" dirty="0" smtClean="0"/>
              <a:t>, </a:t>
            </a:r>
            <a:r>
              <a:rPr lang="en-US" sz="3600" dirty="0" err="1" smtClean="0"/>
              <a:t>Zoomerang</a:t>
            </a:r>
            <a:r>
              <a:rPr lang="en-US" sz="3600" dirty="0" smtClean="0"/>
              <a:t>, Access, Qualtrics   </a:t>
            </a:r>
          </a:p>
          <a:p>
            <a:r>
              <a:rPr lang="en-US" sz="3600" dirty="0" smtClean="0"/>
              <a:t>Each with varying features, capabilities, costs, requisite technical backgrounds.  Consider:</a:t>
            </a:r>
          </a:p>
          <a:p>
            <a:pPr marL="0" indent="0">
              <a:buNone/>
            </a:pPr>
            <a:endParaRPr lang="en-US" dirty="0" smtClean="0"/>
          </a:p>
          <a:p>
            <a:pPr indent="-55563"/>
            <a:r>
              <a:rPr lang="en-US" sz="3100" dirty="0" smtClean="0">
                <a:solidFill>
                  <a:srgbClr val="FF0000"/>
                </a:solidFill>
              </a:rPr>
              <a:t>Ability to collaborate with others in survey design</a:t>
            </a:r>
          </a:p>
          <a:p>
            <a:pPr indent="-55563"/>
            <a:r>
              <a:rPr lang="en-US" sz="3100" dirty="0" smtClean="0">
                <a:solidFill>
                  <a:srgbClr val="0070C0"/>
                </a:solidFill>
              </a:rPr>
              <a:t>Desire to see data in real-time</a:t>
            </a:r>
          </a:p>
          <a:p>
            <a:pPr indent="-55563"/>
            <a:r>
              <a:rPr lang="en-US" sz="3100" dirty="0" smtClean="0">
                <a:solidFill>
                  <a:srgbClr val="FF0000"/>
                </a:solidFill>
              </a:rPr>
              <a:t>Flexibility to customize messages, logos</a:t>
            </a:r>
          </a:p>
          <a:p>
            <a:pPr indent="-55563"/>
            <a:r>
              <a:rPr lang="en-US" sz="3100" dirty="0" smtClean="0">
                <a:solidFill>
                  <a:srgbClr val="0070C0"/>
                </a:solidFill>
              </a:rPr>
              <a:t>Advanced skip patterns, if/then statements</a:t>
            </a:r>
          </a:p>
          <a:p>
            <a:pPr indent="-55563"/>
            <a:r>
              <a:rPr lang="en-US" sz="3100" dirty="0" smtClean="0">
                <a:solidFill>
                  <a:srgbClr val="FF0000"/>
                </a:solidFill>
              </a:rPr>
              <a:t>Need for easily understood data outputs </a:t>
            </a:r>
            <a:endParaRPr lang="en-US" sz="3100" dirty="0" smtClean="0">
              <a:solidFill>
                <a:srgbClr val="FF0000"/>
              </a:solidFill>
            </a:endParaRPr>
          </a:p>
          <a:p>
            <a:pPr indent="-55563"/>
            <a:r>
              <a:rPr lang="en-US" sz="3100" dirty="0" smtClean="0">
                <a:solidFill>
                  <a:srgbClr val="FF0000"/>
                </a:solidFill>
              </a:rPr>
              <a:t>Cost</a:t>
            </a:r>
            <a:endParaRPr lang="en-US" sz="3100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en-US" sz="3600" dirty="0" smtClean="0"/>
              <a:t>Google Forms perfectly fine for our use</a:t>
            </a:r>
          </a:p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610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Getting Started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3-steps </a:t>
            </a:r>
          </a:p>
          <a:p>
            <a:r>
              <a:rPr lang="en-US" dirty="0" smtClean="0"/>
              <a:t>     Develop survey</a:t>
            </a:r>
          </a:p>
          <a:p>
            <a:r>
              <a:rPr lang="en-US" dirty="0" smtClean="0"/>
              <a:t>     Collect survey data</a:t>
            </a:r>
          </a:p>
          <a:p>
            <a:r>
              <a:rPr lang="en-US" dirty="0" smtClean="0"/>
              <a:t>     Analyze data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Today we will:</a:t>
            </a:r>
          </a:p>
          <a:p>
            <a:r>
              <a:rPr lang="en-US" dirty="0" smtClean="0"/>
              <a:t>Briefly discuss each </a:t>
            </a:r>
            <a:r>
              <a:rPr lang="en-US" dirty="0" smtClean="0"/>
              <a:t>step using different survey examples</a:t>
            </a:r>
            <a:endParaRPr lang="en-US" dirty="0" smtClean="0"/>
          </a:p>
          <a:p>
            <a:r>
              <a:rPr lang="en-US" dirty="0" smtClean="0"/>
              <a:t>Demo an evaluation survey</a:t>
            </a:r>
          </a:p>
          <a:p>
            <a:r>
              <a:rPr lang="en-US" dirty="0" smtClean="0"/>
              <a:t>Develop your teach-back evaluation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067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to Get Started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your Google Docs folder</a:t>
            </a:r>
          </a:p>
          <a:p>
            <a:r>
              <a:rPr lang="en-US" dirty="0" smtClean="0"/>
              <a:t>Select </a:t>
            </a:r>
            <a:r>
              <a:rPr lang="en-US" i="1" dirty="0" smtClean="0"/>
              <a:t>Forms</a:t>
            </a:r>
          </a:p>
          <a:p>
            <a:r>
              <a:rPr lang="en-US" dirty="0" smtClean="0"/>
              <a:t>Select </a:t>
            </a:r>
            <a:r>
              <a:rPr lang="en-US" i="1" dirty="0" smtClean="0"/>
              <a:t>Go to Forms</a:t>
            </a:r>
          </a:p>
          <a:p>
            <a:r>
              <a:rPr lang="en-US" dirty="0" smtClean="0"/>
              <a:t>By default, you will see a blank survey</a:t>
            </a:r>
          </a:p>
          <a:p>
            <a:r>
              <a:rPr lang="en-US" dirty="0" smtClean="0"/>
              <a:t>As you develop a survey, it will auto-save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367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Develop survey (Slide 1 of 4)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Navigating the Menu Bar &amp; Form</a:t>
            </a:r>
            <a:endParaRPr lang="en-US" sz="31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773797"/>
            <a:ext cx="4886195" cy="272014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685800" y="1600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Familiarize yourself with the horizontal menu bar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Explore the different features to suit your specific needs (</a:t>
            </a:r>
            <a:r>
              <a:rPr lang="en-US" sz="2400" dirty="0" err="1" smtClean="0"/>
              <a:t>ie</a:t>
            </a:r>
            <a:r>
              <a:rPr lang="en-US" sz="2400" dirty="0" smtClean="0"/>
              <a:t>: layout, font type, progress bar, avoiding duplicate submissions)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1143000" y="3941523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3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Develop survey (Slide 2 of 4)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Question/Response Types </a:t>
            </a:r>
            <a:endParaRPr lang="en-US" sz="31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585586"/>
            <a:ext cx="7315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Allocate time to developing strong questions &amp; response sets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Consider the question: “What is your favorite animal?”</a:t>
            </a:r>
          </a:p>
          <a:p>
            <a:r>
              <a:rPr lang="en-US" sz="2800" dirty="0" smtClean="0"/>
              <a:t>What response type best answers the question?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-Multiple choice (select only one)   OR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-Checkboxes (select all that apply)</a:t>
            </a: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Depending on your question, other types of responses may be more appropriate:</a:t>
            </a:r>
          </a:p>
          <a:p>
            <a:r>
              <a:rPr lang="en-US" sz="2800" dirty="0" smtClean="0"/>
              <a:t>-Text type, paragraph type, scale type, grid, time &amp; date</a:t>
            </a:r>
          </a:p>
          <a:p>
            <a:endParaRPr lang="en-US" sz="2400" dirty="0"/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1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Surprise Slide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What’s wrong with the question &amp; response options?</a:t>
            </a:r>
            <a:endParaRPr lang="en-US" sz="31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0574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Q4. What is the HIV positivity rate?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0-5%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5-10%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10-15%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15-100%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&gt;100% </a:t>
            </a:r>
            <a:endParaRPr lang="en-US" sz="2400" dirty="0"/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0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Surprise Slide - Answers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What’s wrong with the question &amp; response options?</a:t>
            </a:r>
            <a:endParaRPr lang="en-US" sz="31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0574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Q4. What is the HIV positivity rate?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0-5%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5-10%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10-15%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15-100%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&gt;100% </a:t>
            </a:r>
            <a:endParaRPr lang="en-US" sz="2400" dirty="0"/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104388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Answers: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Question may be vague (</a:t>
            </a:r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smtClean="0">
                <a:solidFill>
                  <a:srgbClr val="FF0000"/>
                </a:solidFill>
              </a:rPr>
              <a:t>: who, when, where)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Overlapping responses; positivity rate &gt;100% not possible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0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693</Words>
  <Application>Microsoft Office PowerPoint</Application>
  <PresentationFormat>On-screen Show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Google Forms</vt:lpstr>
      <vt:lpstr>Google Forms: Background </vt:lpstr>
      <vt:lpstr>Other Platforms &amp; Features</vt:lpstr>
      <vt:lpstr>Getting Started </vt:lpstr>
      <vt:lpstr>How to Get Started </vt:lpstr>
      <vt:lpstr>Develop survey (Slide 1 of 4) Navigating the Menu Bar &amp; Form</vt:lpstr>
      <vt:lpstr>Develop survey (Slide 2 of 4) Question/Response Types </vt:lpstr>
      <vt:lpstr>Surprise Slide What’s wrong with the question &amp; response options?</vt:lpstr>
      <vt:lpstr>Surprise Slide - Answers What’s wrong with the question &amp; response options?</vt:lpstr>
      <vt:lpstr>Develop survey (3 of 4) </vt:lpstr>
      <vt:lpstr>Develop survey (4 of 4) Viewing the Live Form</vt:lpstr>
      <vt:lpstr>Collect survey data </vt:lpstr>
      <vt:lpstr>End of Survey </vt:lpstr>
      <vt:lpstr>Survey Responses </vt:lpstr>
      <vt:lpstr>More Advanced Functions </vt:lpstr>
      <vt:lpstr>Demo an Evaluation Survey</vt:lpstr>
      <vt:lpstr>Lightning Talk</vt:lpstr>
      <vt:lpstr>Lightning Talk</vt:lpstr>
      <vt:lpstr>Develop your own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Forms</dc:title>
  <dc:creator>Mike Grasso</dc:creator>
  <cp:lastModifiedBy>Mike Grasso</cp:lastModifiedBy>
  <cp:revision>33</cp:revision>
  <dcterms:created xsi:type="dcterms:W3CDTF">2015-03-04T11:57:56Z</dcterms:created>
  <dcterms:modified xsi:type="dcterms:W3CDTF">2015-03-19T08:57:02Z</dcterms:modified>
</cp:coreProperties>
</file>