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1.xml" ContentType="application/vnd.openxmlformats-officedocument.presentationml.notesSlide+xml"/>
  <Override PartName="/ppt/tags/tag20.xml" ContentType="application/vnd.openxmlformats-officedocument.presentationml.tags+xml"/>
  <Override PartName="/ppt/notesSlides/notesSlide1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3.xml" ContentType="application/vnd.openxmlformats-officedocument.presentationml.notesSlide+xml"/>
  <Override PartName="/ppt/tags/tag29.xml" ContentType="application/vnd.openxmlformats-officedocument.presentationml.tags+xml"/>
  <Override PartName="/ppt/charts/chart1.xml" ContentType="application/vnd.openxmlformats-officedocument.drawingml.chart+xml"/>
  <Override PartName="/ppt/tags/tag30.xml" ContentType="application/vnd.openxmlformats-officedocument.presentationml.tags+xml"/>
  <Override PartName="/ppt/charts/chart2.xml" ContentType="application/vnd.openxmlformats-officedocument.drawingml.chart+xml"/>
  <Override PartName="/ppt/tags/tag31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tags/tag32.xml" ContentType="application/vnd.openxmlformats-officedocument.presentationml.tags+xml"/>
  <Override PartName="/ppt/notesSlides/notesSlide15.xml" ContentType="application/vnd.openxmlformats-officedocument.presentationml.notesSlide+xml"/>
  <Override PartName="/ppt/tags/tag33.xml" ContentType="application/vnd.openxmlformats-officedocument.presentationml.tags+xml"/>
  <Override PartName="/ppt/notesSlides/notesSlide16.xml" ContentType="application/vnd.openxmlformats-officedocument.presentationml.notesSlide+xml"/>
  <Override PartName="/ppt/tags/tag34.xml" ContentType="application/vnd.openxmlformats-officedocument.presentationml.tags+xml"/>
  <Override PartName="/ppt/charts/chart4.xml" ContentType="application/vnd.openxmlformats-officedocument.drawingml.chart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7.xml" ContentType="application/vnd.openxmlformats-officedocument.presentationml.notesSlide+xml"/>
  <Override PartName="/ppt/charts/chart5.xml" ContentType="application/vnd.openxmlformats-officedocument.drawingml.chart+xml"/>
  <Override PartName="/ppt/tags/tag37.xml" ContentType="application/vnd.openxmlformats-officedocument.presentationml.tags+xml"/>
  <Override PartName="/ppt/notesSlides/notesSlide18.xml" ContentType="application/vnd.openxmlformats-officedocument.presentationml.notesSlide+xml"/>
  <Override PartName="/ppt/tags/tag38.xml" ContentType="application/vnd.openxmlformats-officedocument.presentationml.tags+xml"/>
  <Override PartName="/ppt/charts/chart6.xml" ContentType="application/vnd.openxmlformats-officedocument.drawingml.chart+xml"/>
  <Override PartName="/ppt/tags/tag39.xml" ContentType="application/vnd.openxmlformats-officedocument.presentationml.tags+xml"/>
  <Override PartName="/ppt/charts/chart7.xml" ContentType="application/vnd.openxmlformats-officedocument.drawingml.chart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9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20.xml" ContentType="application/vnd.openxmlformats-officedocument.presentationml.notesSlide+xml"/>
  <Override PartName="/ppt/charts/chart8.xml" ContentType="application/vnd.openxmlformats-officedocument.drawingml.chart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21.xml" ContentType="application/vnd.openxmlformats-officedocument.presentationml.notesSlide+xml"/>
  <Override PartName="/ppt/charts/chart9.xml" ContentType="application/vnd.openxmlformats-officedocument.drawingml.chart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81" r:id="rId2"/>
    <p:sldId id="288" r:id="rId3"/>
    <p:sldId id="528" r:id="rId4"/>
    <p:sldId id="289" r:id="rId5"/>
    <p:sldId id="284" r:id="rId6"/>
    <p:sldId id="285" r:id="rId7"/>
    <p:sldId id="523" r:id="rId8"/>
    <p:sldId id="522" r:id="rId9"/>
    <p:sldId id="517" r:id="rId10"/>
    <p:sldId id="518" r:id="rId11"/>
    <p:sldId id="521" r:id="rId12"/>
    <p:sldId id="526" r:id="rId13"/>
    <p:sldId id="527" r:id="rId14"/>
    <p:sldId id="531" r:id="rId15"/>
    <p:sldId id="525" r:id="rId16"/>
    <p:sldId id="262" r:id="rId17"/>
    <p:sldId id="524" r:id="rId18"/>
    <p:sldId id="318" r:id="rId19"/>
    <p:sldId id="320" r:id="rId20"/>
    <p:sldId id="530" r:id="rId21"/>
    <p:sldId id="324" r:id="rId22"/>
    <p:sldId id="286" r:id="rId23"/>
    <p:sldId id="538" r:id="rId24"/>
    <p:sldId id="453" r:id="rId25"/>
    <p:sldId id="454" r:id="rId26"/>
    <p:sldId id="455" r:id="rId27"/>
    <p:sldId id="456" r:id="rId28"/>
    <p:sldId id="457" r:id="rId29"/>
    <p:sldId id="458" r:id="rId30"/>
    <p:sldId id="459" r:id="rId31"/>
    <p:sldId id="460" r:id="rId32"/>
    <p:sldId id="461" r:id="rId33"/>
    <p:sldId id="462" r:id="rId34"/>
    <p:sldId id="463" r:id="rId35"/>
    <p:sldId id="464" r:id="rId36"/>
    <p:sldId id="465" r:id="rId37"/>
    <p:sldId id="466" r:id="rId38"/>
    <p:sldId id="535" r:id="rId39"/>
    <p:sldId id="471" r:id="rId40"/>
    <p:sldId id="472" r:id="rId41"/>
    <p:sldId id="473" r:id="rId42"/>
    <p:sldId id="474" r:id="rId43"/>
    <p:sldId id="475" r:id="rId44"/>
    <p:sldId id="476" r:id="rId45"/>
    <p:sldId id="477" r:id="rId46"/>
    <p:sldId id="478" r:id="rId47"/>
    <p:sldId id="479" r:id="rId48"/>
    <p:sldId id="539" r:id="rId49"/>
    <p:sldId id="533" r:id="rId50"/>
    <p:sldId id="536" r:id="rId51"/>
    <p:sldId id="537" r:id="rId52"/>
    <p:sldId id="532" r:id="rId53"/>
    <p:sldId id="325" r:id="rId54"/>
  </p:sldIdLst>
  <p:sldSz cx="9144000" cy="6858000" type="screen4x3"/>
  <p:notesSz cx="6858000" cy="9144000"/>
  <p:custDataLst>
    <p:tags r:id="rId5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585" autoAdjust="0"/>
  </p:normalViewPr>
  <p:slideViewPr>
    <p:cSldViewPr>
      <p:cViewPr varScale="1">
        <p:scale>
          <a:sx n="35" d="100"/>
          <a:sy n="35" d="100"/>
        </p:scale>
        <p:origin x="320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6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gs" Target="tags/tag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mibia%20%23102\Downloads\NSF%20Annual%20report%202011_12_graph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2000"/>
            </a:pPr>
            <a:r>
              <a:rPr lang="en-US" sz="2000" dirty="0" smtClean="0">
                <a:solidFill>
                  <a:srgbClr val="000000"/>
                </a:solidFill>
              </a:rPr>
              <a:t>Fig. 7. Partner HIV testing among pregnant women attending ANC, Country X, 2009-10 to 2011-12.</a:t>
            </a:r>
            <a:endParaRPr lang="en-US" sz="2000" dirty="0">
              <a:solidFill>
                <a:srgbClr val="000000"/>
              </a:solidFill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'Figure 16'!$A$2</c:f>
              <c:strCache>
                <c:ptCount val="1"/>
                <c:pt idx="0">
                  <c:v>Pregnant women attending ANC</c:v>
                </c:pt>
              </c:strCache>
            </c:strRef>
          </c:tx>
          <c:invertIfNegative val="0"/>
          <c:dLbls>
            <c:spPr>
              <a:noFill/>
            </c:spPr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'Figure 16'!$B$1:$D$1</c:f>
              <c:strCache>
                <c:ptCount val="3"/>
                <c:pt idx="0">
                  <c:v>2009 -10</c:v>
                </c:pt>
                <c:pt idx="1">
                  <c:v>2010 -11</c:v>
                </c:pt>
                <c:pt idx="2">
                  <c:v>2011-12</c:v>
                </c:pt>
              </c:strCache>
            </c:strRef>
          </c:cat>
          <c:val>
            <c:numRef>
              <c:f>'Figure 16'!$B$2:$D$2</c:f>
              <c:numCache>
                <c:formatCode>_(* #,##0_);_(* \(#,##0\);_(* "-"??_);_(@_)</c:formatCode>
                <c:ptCount val="3"/>
                <c:pt idx="0">
                  <c:v>55097</c:v>
                </c:pt>
                <c:pt idx="1">
                  <c:v>57219</c:v>
                </c:pt>
                <c:pt idx="2">
                  <c:v>70025</c:v>
                </c:pt>
              </c:numCache>
            </c:numRef>
          </c:val>
        </c:ser>
        <c:ser>
          <c:idx val="1"/>
          <c:order val="1"/>
          <c:tx>
            <c:strRef>
              <c:f>'Figure 16'!$A$3</c:f>
              <c:strCache>
                <c:ptCount val="1"/>
                <c:pt idx="0">
                  <c:v>Partner tested for HIV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0880503144654093E-2"/>
                  <c:y val="-5.1284070260448336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0000"/>
                        </a:solidFill>
                      </a:rPr>
                      <a:t> </a:t>
                    </a:r>
                    <a:r>
                      <a:rPr lang="en-US" dirty="0" smtClean="0"/>
                      <a:t>2,659 (4.8%)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867924528301903E-2"/>
                  <c:y val="-2.5641025641026678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0000"/>
                        </a:solidFill>
                      </a:rPr>
                      <a:t> </a:t>
                    </a:r>
                    <a:r>
                      <a:rPr lang="en-US" dirty="0" smtClean="0"/>
                      <a:t>2,490 (4.4%)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9874213836478068E-2"/>
                  <c:y val="-2.5641025641025754E-3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000000"/>
                        </a:solidFill>
                      </a:rPr>
                      <a:t> </a:t>
                    </a:r>
                    <a:r>
                      <a:rPr lang="en-US" smtClean="0"/>
                      <a:t>2,546 (3.6%)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'Figure 16'!$B$1:$D$1</c:f>
              <c:strCache>
                <c:ptCount val="3"/>
                <c:pt idx="0">
                  <c:v>2009 -10</c:v>
                </c:pt>
                <c:pt idx="1">
                  <c:v>2010 -11</c:v>
                </c:pt>
                <c:pt idx="2">
                  <c:v>2011-12</c:v>
                </c:pt>
              </c:strCache>
            </c:strRef>
          </c:cat>
          <c:val>
            <c:numRef>
              <c:f>'Figure 16'!$B$3:$D$3</c:f>
              <c:numCache>
                <c:formatCode>_(* #,##0_);_(* \(#,##0\);_(* "-"??_);_(@_)</c:formatCode>
                <c:ptCount val="3"/>
                <c:pt idx="0">
                  <c:v>2659</c:v>
                </c:pt>
                <c:pt idx="1">
                  <c:v>2490</c:v>
                </c:pt>
                <c:pt idx="2">
                  <c:v>2546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7292776"/>
        <c:axId val="417292384"/>
      </c:barChart>
      <c:catAx>
        <c:axId val="4172927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r>
                  <a:rPr lang="en-US">
                    <a:solidFill>
                      <a:srgbClr val="000000"/>
                    </a:solidFill>
                  </a:rPr>
                  <a:t>Year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spPr>
          <a:ln>
            <a:solidFill>
              <a:prstClr val="white">
                <a:lumMod val="75000"/>
              </a:prstClr>
            </a:solidFill>
          </a:ln>
        </c:spPr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en-US"/>
          </a:p>
        </c:txPr>
        <c:crossAx val="417292384"/>
        <c:crosses val="autoZero"/>
        <c:auto val="1"/>
        <c:lblAlgn val="ctr"/>
        <c:lblOffset val="100"/>
        <c:noMultiLvlLbl val="0"/>
      </c:catAx>
      <c:valAx>
        <c:axId val="41729238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r>
                  <a:rPr lang="en-US" dirty="0" smtClean="0">
                    <a:solidFill>
                      <a:srgbClr val="000000"/>
                    </a:solidFill>
                  </a:rPr>
                  <a:t># of</a:t>
                </a:r>
                <a:r>
                  <a:rPr lang="en-US" baseline="0" dirty="0" smtClean="0">
                    <a:solidFill>
                      <a:srgbClr val="000000"/>
                    </a:solidFill>
                  </a:rPr>
                  <a:t> women or partners</a:t>
                </a:r>
                <a:endParaRPr lang="en-US" dirty="0">
                  <a:solidFill>
                    <a:srgbClr val="000000"/>
                  </a:solidFill>
                </a:endParaRP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en-US"/>
          </a:p>
        </c:txPr>
        <c:crossAx val="417292776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17969977219828653"/>
          <c:y val="0.89251544518473669"/>
          <c:w val="0.64060033179814935"/>
          <c:h val="6.1610151553636534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2000"/>
            </a:pPr>
            <a:r>
              <a:rPr lang="en-US" sz="2000" b="1" i="0" u="none" strike="noStrike" baseline="0" dirty="0" smtClean="0">
                <a:solidFill>
                  <a:srgbClr val="000000"/>
                </a:solidFill>
                <a:effectLst/>
              </a:rPr>
              <a:t>Fig. 8. Percentage of patients alive on ART at 12 months after initiation in Country X, by initiation cohort year.</a:t>
            </a:r>
            <a:endParaRPr lang="en-US" sz="2000" dirty="0">
              <a:solidFill>
                <a:srgbClr val="000000"/>
              </a:solidFill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3749380285797669"/>
          <c:y val="0.18505764155955526"/>
          <c:w val="0.85016051812967863"/>
          <c:h val="0.6216721014607206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50800"/>
          </c:spPr>
          <c:marker>
            <c:symbol val="none"/>
          </c:marke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0.76970000000000183</c:v>
                </c:pt>
                <c:pt idx="1">
                  <c:v>0.86650000000000005</c:v>
                </c:pt>
                <c:pt idx="2">
                  <c:v>0.90749999999999997</c:v>
                </c:pt>
                <c:pt idx="3">
                  <c:v>0.91510000000000002</c:v>
                </c:pt>
                <c:pt idx="4">
                  <c:v>0.91180000000000005</c:v>
                </c:pt>
                <c:pt idx="5">
                  <c:v>0.88329999999999997</c:v>
                </c:pt>
                <c:pt idx="6">
                  <c:v>0.87820000000000065</c:v>
                </c:pt>
                <c:pt idx="7">
                  <c:v>0.88270000000000004</c:v>
                </c:pt>
                <c:pt idx="8">
                  <c:v>0.87130000000000063</c:v>
                </c:pt>
                <c:pt idx="9">
                  <c:v>0.82440000000000002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2426400"/>
        <c:axId val="422426792"/>
      </c:lineChart>
      <c:catAx>
        <c:axId val="4224264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r>
                  <a:rPr lang="en-US" dirty="0" smtClean="0">
                    <a:solidFill>
                      <a:srgbClr val="000000"/>
                    </a:solidFill>
                  </a:rPr>
                  <a:t>Initiation</a:t>
                </a:r>
                <a:r>
                  <a:rPr lang="en-US" baseline="0" dirty="0" smtClean="0">
                    <a:solidFill>
                      <a:srgbClr val="000000"/>
                    </a:solidFill>
                  </a:rPr>
                  <a:t> cohort year</a:t>
                </a:r>
                <a:endParaRPr lang="en-US" dirty="0">
                  <a:solidFill>
                    <a:srgbClr val="000000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prstClr val="white">
                <a:lumMod val="75000"/>
              </a:prstClr>
            </a:solidFill>
          </a:ln>
        </c:spPr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en-US"/>
          </a:p>
        </c:txPr>
        <c:crossAx val="422426792"/>
        <c:crosses val="autoZero"/>
        <c:auto val="1"/>
        <c:lblAlgn val="ctr"/>
        <c:lblOffset val="100"/>
        <c:noMultiLvlLbl val="0"/>
      </c:catAx>
      <c:valAx>
        <c:axId val="422426792"/>
        <c:scaling>
          <c:orientation val="minMax"/>
          <c:max val="1"/>
          <c:min val="0.5"/>
        </c:scaling>
        <c:delete val="0"/>
        <c:axPos val="l"/>
        <c:majorGridlines>
          <c:spPr>
            <a:ln>
              <a:solidFill>
                <a:prstClr val="white">
                  <a:lumMod val="75000"/>
                </a:prst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r>
                  <a:rPr lang="en-US" dirty="0" smtClean="0">
                    <a:solidFill>
                      <a:srgbClr val="000000"/>
                    </a:solidFill>
                  </a:rPr>
                  <a:t>% alive on ART</a:t>
                </a:r>
                <a:endParaRPr lang="en-US" dirty="0">
                  <a:solidFill>
                    <a:srgbClr val="000000"/>
                  </a:solidFill>
                </a:endParaRP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en-US"/>
          </a:p>
        </c:txPr>
        <c:crossAx val="422426400"/>
        <c:crosses val="autoZero"/>
        <c:crossBetween val="between"/>
      </c:valAx>
    </c:plotArea>
    <c:plotVisOnly val="1"/>
    <c:dispBlanksAs val="gap"/>
    <c:showDLblsOverMax val="0"/>
  </c:chart>
  <c:spPr>
    <a:solidFill>
      <a:prstClr val="white"/>
    </a:solidFill>
    <a:ln>
      <a:solidFill>
        <a:prstClr val="white">
          <a:lumMod val="75000"/>
        </a:prstClr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2000">
                <a:solidFill>
                  <a:schemeClr val="bg2">
                    <a:lumMod val="10000"/>
                  </a:schemeClr>
                </a:solidFill>
              </a:defRPr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Fig. 9. Estimated MTCT rate at 6 weeks and MTCT rate at 6 weeks including breastfeeding, Country X, 2005-2012</a:t>
            </a:r>
            <a:endParaRPr lang="en-US" sz="2000" dirty="0">
              <a:solidFill>
                <a:schemeClr val="bg2">
                  <a:lumMod val="10000"/>
                </a:schemeClr>
              </a:solidFill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Number infants exposed</c:v>
                </c:pt>
              </c:strCache>
            </c:strRef>
          </c:tx>
          <c:spPr>
            <a:solidFill>
              <a:schemeClr val="accent2"/>
            </a:solidFill>
            <a:ln w="25400" cap="flat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</c:spPr>
          <c:invertIfNegative val="0"/>
          <c:cat>
            <c:numRef>
              <c:f>Sheet1!$A$2:$A$9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Sheet1!$D$2:$D$9</c:f>
              <c:numCache>
                <c:formatCode>0</c:formatCode>
                <c:ptCount val="8"/>
                <c:pt idx="0">
                  <c:v>15300</c:v>
                </c:pt>
                <c:pt idx="1">
                  <c:v>15444.444444444454</c:v>
                </c:pt>
                <c:pt idx="2">
                  <c:v>15475</c:v>
                </c:pt>
                <c:pt idx="3">
                  <c:v>15350</c:v>
                </c:pt>
                <c:pt idx="4">
                  <c:v>16590.909090909099</c:v>
                </c:pt>
                <c:pt idx="5">
                  <c:v>20100</c:v>
                </c:pt>
                <c:pt idx="6">
                  <c:v>19640</c:v>
                </c:pt>
                <c:pt idx="7">
                  <c:v>18266.666666666657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2428752"/>
        <c:axId val="422428360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MTCT rate (excluding breastfeeding infants)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Sheet1!$A$2:$A$9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20</c:v>
                </c:pt>
                <c:pt idx="1">
                  <c:v>18</c:v>
                </c:pt>
                <c:pt idx="2">
                  <c:v>16</c:v>
                </c:pt>
                <c:pt idx="3">
                  <c:v>14</c:v>
                </c:pt>
                <c:pt idx="4">
                  <c:v>11</c:v>
                </c:pt>
                <c:pt idx="5">
                  <c:v>7</c:v>
                </c:pt>
                <c:pt idx="6">
                  <c:v>5</c:v>
                </c:pt>
                <c:pt idx="7">
                  <c:v>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MTCT rate  including breastfeeding infants</c:v>
                </c:pt>
              </c:strCache>
            </c:strRef>
          </c:tx>
          <c:spPr>
            <a:ln w="38100" cap="flat" cmpd="sng" algn="ctr">
              <a:solidFill>
                <a:schemeClr val="accent3">
                  <a:shade val="50000"/>
                </a:schemeClr>
              </a:solidFill>
              <a:prstDash val="solid"/>
            </a:ln>
            <a:effectLst/>
          </c:spPr>
          <c:marker>
            <c:symbol val="none"/>
          </c:marker>
          <c:cat>
            <c:numRef>
              <c:f>Sheet1!$A$2:$A$9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32</c:v>
                </c:pt>
                <c:pt idx="1">
                  <c:v>30</c:v>
                </c:pt>
                <c:pt idx="2">
                  <c:v>28</c:v>
                </c:pt>
                <c:pt idx="3">
                  <c:v>26</c:v>
                </c:pt>
                <c:pt idx="4">
                  <c:v>23</c:v>
                </c:pt>
                <c:pt idx="5">
                  <c:v>19</c:v>
                </c:pt>
                <c:pt idx="6">
                  <c:v>13</c:v>
                </c:pt>
                <c:pt idx="7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2427576"/>
        <c:axId val="422427968"/>
      </c:lineChart>
      <c:catAx>
        <c:axId val="4224275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r>
                  <a:rPr lang="en-US" dirty="0" smtClean="0">
                    <a:solidFill>
                      <a:srgbClr val="000000"/>
                    </a:solidFill>
                  </a:rPr>
                  <a:t>Year</a:t>
                </a:r>
                <a:endParaRPr lang="en-US" dirty="0">
                  <a:solidFill>
                    <a:srgbClr val="000000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prstClr val="white">
                <a:lumMod val="75000"/>
              </a:prstClr>
            </a:solidFill>
          </a:ln>
        </c:spPr>
        <c:txPr>
          <a:bodyPr/>
          <a:lstStyle/>
          <a:p>
            <a:pPr>
              <a:defRPr sz="1600">
                <a:solidFill>
                  <a:schemeClr val="tx2"/>
                </a:solidFill>
              </a:defRPr>
            </a:pPr>
            <a:endParaRPr lang="en-US"/>
          </a:p>
        </c:txPr>
        <c:crossAx val="422427968"/>
        <c:crosses val="autoZero"/>
        <c:auto val="1"/>
        <c:lblAlgn val="ctr"/>
        <c:lblOffset val="100"/>
        <c:noMultiLvlLbl val="0"/>
      </c:catAx>
      <c:valAx>
        <c:axId val="42242796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rgbClr val="000000"/>
                    </a:solidFill>
                  </a:defRPr>
                </a:pPr>
                <a:r>
                  <a:rPr lang="en-US" sz="1400" dirty="0" smtClean="0">
                    <a:solidFill>
                      <a:srgbClr val="000000"/>
                    </a:solidFill>
                  </a:rPr>
                  <a:t>%</a:t>
                </a:r>
                <a:r>
                  <a:rPr lang="en-US" sz="1400" baseline="0" dirty="0" smtClean="0">
                    <a:solidFill>
                      <a:srgbClr val="000000"/>
                    </a:solidFill>
                  </a:rPr>
                  <a:t> infants infected </a:t>
                </a:r>
                <a:r>
                  <a:rPr lang="en-US" sz="1400" dirty="0" smtClean="0">
                    <a:solidFill>
                      <a:srgbClr val="000000"/>
                    </a:solidFill>
                  </a:rPr>
                  <a:t> </a:t>
                </a:r>
                <a:endParaRPr lang="en-US" sz="1400" dirty="0">
                  <a:solidFill>
                    <a:srgbClr val="000000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prstClr val="white">
                <a:lumMod val="75000"/>
              </a:prstClr>
            </a:solidFill>
          </a:ln>
        </c:spPr>
        <c:txPr>
          <a:bodyPr/>
          <a:lstStyle/>
          <a:p>
            <a:pPr>
              <a:defRPr sz="1400">
                <a:solidFill>
                  <a:schemeClr val="tx2"/>
                </a:solidFill>
              </a:defRPr>
            </a:pPr>
            <a:endParaRPr lang="en-US"/>
          </a:p>
        </c:txPr>
        <c:crossAx val="422427576"/>
        <c:crosses val="autoZero"/>
        <c:crossBetween val="between"/>
      </c:valAx>
      <c:valAx>
        <c:axId val="42242836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rgbClr val="000000"/>
                    </a:solidFill>
                  </a:defRPr>
                </a:pPr>
                <a:r>
                  <a:rPr lang="en-US" sz="1400" dirty="0" smtClean="0">
                    <a:solidFill>
                      <a:srgbClr val="000000"/>
                    </a:solidFill>
                  </a:rPr>
                  <a:t># </a:t>
                </a:r>
                <a:r>
                  <a:rPr lang="en-US" sz="1400" baseline="0" dirty="0" smtClean="0">
                    <a:solidFill>
                      <a:srgbClr val="000000"/>
                    </a:solidFill>
                  </a:rPr>
                  <a:t>infants exposed</a:t>
                </a:r>
                <a:endParaRPr lang="en-US" sz="1400" dirty="0">
                  <a:solidFill>
                    <a:srgbClr val="000000"/>
                  </a:solidFill>
                </a:endParaRP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prstClr val="white">
                <a:lumMod val="75000"/>
              </a:prstClr>
            </a:solidFill>
          </a:ln>
        </c:spPr>
        <c:txPr>
          <a:bodyPr/>
          <a:lstStyle/>
          <a:p>
            <a:pPr>
              <a:defRPr sz="1400">
                <a:solidFill>
                  <a:schemeClr val="tx2"/>
                </a:solidFill>
              </a:defRPr>
            </a:pPr>
            <a:endParaRPr lang="en-US"/>
          </a:p>
        </c:txPr>
        <c:crossAx val="422428752"/>
        <c:crosses val="max"/>
        <c:crossBetween val="between"/>
      </c:valAx>
      <c:catAx>
        <c:axId val="4224287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22428360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8.3333333333333367E-3"/>
          <c:y val="0.7992020997375312"/>
          <c:w val="0.98024691358024707"/>
          <c:h val="0.13176862507571166"/>
        </c:manualLayout>
      </c:layout>
      <c:overlay val="0"/>
      <c:txPr>
        <a:bodyPr/>
        <a:lstStyle/>
        <a:p>
          <a:pPr>
            <a:defRPr sz="1400">
              <a:solidFill>
                <a:srgbClr val="00000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solidFill>
      <a:prstClr val="white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800">
                <a:solidFill>
                  <a:srgbClr val="000000"/>
                </a:solidFill>
              </a:defRPr>
            </a:pPr>
            <a:r>
              <a:rPr lang="en-US" sz="1800" dirty="0" smtClean="0">
                <a:solidFill>
                  <a:srgbClr val="000000"/>
                </a:solidFill>
              </a:rPr>
              <a:t>Fig. 11. </a:t>
            </a:r>
            <a:r>
              <a:rPr lang="en-US" sz="1800" u="sng" dirty="0" smtClean="0">
                <a:solidFill>
                  <a:srgbClr val="000000"/>
                </a:solidFill>
              </a:rPr>
              <a:t>Distribution</a:t>
            </a:r>
            <a:r>
              <a:rPr lang="en-US" sz="1800" u="sng" baseline="0" dirty="0" smtClean="0">
                <a:solidFill>
                  <a:srgbClr val="000000"/>
                </a:solidFill>
              </a:rPr>
              <a:t> of ARV prophylaxes used for PMTCT </a:t>
            </a:r>
            <a:r>
              <a:rPr lang="en-US" sz="1800" baseline="0" dirty="0" smtClean="0">
                <a:solidFill>
                  <a:srgbClr val="000000"/>
                </a:solidFill>
              </a:rPr>
              <a:t>among </a:t>
            </a:r>
          </a:p>
          <a:p>
            <a:pPr algn="l">
              <a:defRPr sz="1800">
                <a:solidFill>
                  <a:srgbClr val="000000"/>
                </a:solidFill>
              </a:defRPr>
            </a:pPr>
            <a:r>
              <a:rPr lang="en-US" sz="1800" u="sng" baseline="0" dirty="0" smtClean="0">
                <a:solidFill>
                  <a:srgbClr val="000000"/>
                </a:solidFill>
              </a:rPr>
              <a:t>HIV positive pregnant women attending antenatal care</a:t>
            </a:r>
            <a:r>
              <a:rPr lang="en-US" sz="1800" baseline="0" dirty="0" smtClean="0">
                <a:solidFill>
                  <a:srgbClr val="000000"/>
                </a:solidFill>
              </a:rPr>
              <a:t> in </a:t>
            </a:r>
            <a:r>
              <a:rPr lang="en-US" sz="1800" u="sng" baseline="0" dirty="0" smtClean="0">
                <a:solidFill>
                  <a:srgbClr val="000000"/>
                </a:solidFill>
              </a:rPr>
              <a:t>Namibia</a:t>
            </a:r>
            <a:r>
              <a:rPr lang="en-US" sz="1800" baseline="0" dirty="0" smtClean="0">
                <a:solidFill>
                  <a:srgbClr val="000000"/>
                </a:solidFill>
              </a:rPr>
              <a:t>, </a:t>
            </a:r>
            <a:r>
              <a:rPr lang="en-US" sz="1800" u="sng" baseline="0" dirty="0" smtClean="0">
                <a:solidFill>
                  <a:srgbClr val="000000"/>
                </a:solidFill>
              </a:rPr>
              <a:t>2009-10 to 2011-12</a:t>
            </a:r>
            <a:r>
              <a:rPr lang="en-US" sz="1800" baseline="0" dirty="0" smtClean="0">
                <a:solidFill>
                  <a:srgbClr val="000000"/>
                </a:solidFill>
              </a:rPr>
              <a:t>.</a:t>
            </a:r>
            <a:endParaRPr lang="en-US" sz="1800" dirty="0">
              <a:solidFill>
                <a:srgbClr val="000000"/>
              </a:solidFill>
            </a:endParaRPr>
          </a:p>
        </c:rich>
      </c:tx>
      <c:layout>
        <c:manualLayout>
          <c:xMode val="edge"/>
          <c:yMode val="edge"/>
          <c:x val="0.11145061728395061"/>
          <c:y val="1.6836195965366927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Single-dose NVP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2009-10</c:v>
                </c:pt>
                <c:pt idx="1">
                  <c:v>2010-11</c:v>
                </c:pt>
                <c:pt idx="2">
                  <c:v>2011-12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0.23</c:v>
                </c:pt>
                <c:pt idx="1">
                  <c:v>9.0000000000000024E-2</c:v>
                </c:pt>
                <c:pt idx="2">
                  <c:v>6.0000000000000032E-2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Combination ARV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2009-10</c:v>
                </c:pt>
                <c:pt idx="1">
                  <c:v>2010-11</c:v>
                </c:pt>
                <c:pt idx="2">
                  <c:v>2011-12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0.15000000000000024</c:v>
                </c:pt>
                <c:pt idx="1">
                  <c:v>0.35000000000000031</c:v>
                </c:pt>
                <c:pt idx="2">
                  <c:v>0.52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HAART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2009-10</c:v>
                </c:pt>
                <c:pt idx="1">
                  <c:v>2010-11</c:v>
                </c:pt>
                <c:pt idx="2">
                  <c:v>2011-12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0.62000000000000133</c:v>
                </c:pt>
                <c:pt idx="1">
                  <c:v>0.56000000000000005</c:v>
                </c:pt>
                <c:pt idx="2">
                  <c:v>0.42000000000000032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2429536"/>
        <c:axId val="422429928"/>
      </c:barChart>
      <c:catAx>
        <c:axId val="422429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txPr>
          <a:bodyPr/>
          <a:lstStyle/>
          <a:p>
            <a:pPr>
              <a:defRPr sz="1400">
                <a:solidFill>
                  <a:schemeClr val="tx2"/>
                </a:solidFill>
              </a:defRPr>
            </a:pPr>
            <a:endParaRPr lang="en-US"/>
          </a:p>
        </c:txPr>
        <c:crossAx val="422429928"/>
        <c:crosses val="autoZero"/>
        <c:auto val="1"/>
        <c:lblAlgn val="ctr"/>
        <c:lblOffset val="100"/>
        <c:noMultiLvlLbl val="0"/>
      </c:catAx>
      <c:valAx>
        <c:axId val="422429928"/>
        <c:scaling>
          <c:orientation val="minMax"/>
        </c:scaling>
        <c:delete val="0"/>
        <c:axPos val="l"/>
        <c:majorGridlines>
          <c:spPr>
            <a:ln>
              <a:solidFill>
                <a:prstClr val="white">
                  <a:lumMod val="75000"/>
                </a:prst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rgbClr val="000000"/>
                    </a:solidFill>
                  </a:defRPr>
                </a:pPr>
                <a:r>
                  <a:rPr lang="en-US" sz="1400" dirty="0" smtClean="0">
                    <a:solidFill>
                      <a:srgbClr val="000000"/>
                    </a:solidFill>
                  </a:rPr>
                  <a:t>% distribution of ARV type</a:t>
                </a:r>
                <a:endParaRPr lang="en-US" sz="1400" dirty="0">
                  <a:solidFill>
                    <a:srgbClr val="000000"/>
                  </a:solidFill>
                </a:endParaRP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spPr>
          <a:ln>
            <a:solidFill>
              <a:prstClr val="white">
                <a:lumMod val="75000"/>
              </a:prstClr>
            </a:solidFill>
          </a:ln>
        </c:spPr>
        <c:txPr>
          <a:bodyPr/>
          <a:lstStyle/>
          <a:p>
            <a:pPr>
              <a:defRPr sz="1400">
                <a:solidFill>
                  <a:schemeClr val="tx2"/>
                </a:solidFill>
              </a:defRPr>
            </a:pPr>
            <a:endParaRPr lang="en-US"/>
          </a:p>
        </c:txPr>
        <c:crossAx val="42242953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>
              <a:solidFill>
                <a:srgbClr val="00000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prstClr val="white">
          <a:lumMod val="75000"/>
        </a:prstClr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600">
                <a:solidFill>
                  <a:srgbClr val="000000"/>
                </a:solidFill>
              </a:defRPr>
            </a:pPr>
            <a:r>
              <a:rPr lang="en-US" sz="1600" dirty="0" smtClean="0">
                <a:solidFill>
                  <a:srgbClr val="000000"/>
                </a:solidFill>
              </a:rPr>
              <a:t>Fig. 12. </a:t>
            </a:r>
            <a:r>
              <a:rPr lang="en-US" sz="1600" u="none" dirty="0" smtClean="0">
                <a:solidFill>
                  <a:srgbClr val="000000"/>
                </a:solidFill>
              </a:rPr>
              <a:t>Distribution</a:t>
            </a:r>
            <a:r>
              <a:rPr lang="en-US" sz="1600" u="none" baseline="0" dirty="0" smtClean="0">
                <a:solidFill>
                  <a:srgbClr val="000000"/>
                </a:solidFill>
              </a:rPr>
              <a:t> of ARV prophylaxes used for PMTCT among HIV positive pregnant women attending antenatal care in Namibia, 2009-10 to 2011-12.</a:t>
            </a:r>
            <a:endParaRPr lang="en-US" sz="1600" u="none" dirty="0">
              <a:solidFill>
                <a:srgbClr val="000000"/>
              </a:solidFill>
            </a:endParaRPr>
          </a:p>
        </c:rich>
      </c:tx>
      <c:layout>
        <c:manualLayout>
          <c:xMode val="edge"/>
          <c:yMode val="edge"/>
          <c:x val="0.10064814814814814"/>
          <c:y val="1.9424438293094978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Single-dose NVP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2009-10</c:v>
                </c:pt>
                <c:pt idx="1">
                  <c:v>2010-11</c:v>
                </c:pt>
                <c:pt idx="2">
                  <c:v>2011-12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0.23</c:v>
                </c:pt>
                <c:pt idx="1">
                  <c:v>9.0000000000000024E-2</c:v>
                </c:pt>
                <c:pt idx="2">
                  <c:v>6.0000000000000032E-2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Combination ARV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2009-10</c:v>
                </c:pt>
                <c:pt idx="1">
                  <c:v>2010-11</c:v>
                </c:pt>
                <c:pt idx="2">
                  <c:v>2011-12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0.15000000000000024</c:v>
                </c:pt>
                <c:pt idx="1">
                  <c:v>0.35000000000000031</c:v>
                </c:pt>
                <c:pt idx="2">
                  <c:v>0.52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HAART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2009-10</c:v>
                </c:pt>
                <c:pt idx="1">
                  <c:v>2010-11</c:v>
                </c:pt>
                <c:pt idx="2">
                  <c:v>2011-12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0.62000000000000133</c:v>
                </c:pt>
                <c:pt idx="1">
                  <c:v>0.56000000000000005</c:v>
                </c:pt>
                <c:pt idx="2">
                  <c:v>0.42000000000000032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2430712"/>
        <c:axId val="422431104"/>
      </c:barChart>
      <c:catAx>
        <c:axId val="4224307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rgbClr val="000000"/>
                    </a:solidFill>
                  </a:defRPr>
                </a:pPr>
                <a:r>
                  <a:rPr lang="en-US" sz="1400" dirty="0" smtClean="0">
                    <a:solidFill>
                      <a:srgbClr val="000000"/>
                    </a:solidFill>
                  </a:rPr>
                  <a:t>Reporting</a:t>
                </a:r>
                <a:r>
                  <a:rPr lang="en-US" sz="1400" baseline="0" dirty="0" smtClean="0">
                    <a:solidFill>
                      <a:srgbClr val="000000"/>
                    </a:solidFill>
                  </a:rPr>
                  <a:t> period</a:t>
                </a:r>
                <a:endParaRPr lang="en-US" sz="1400" dirty="0">
                  <a:solidFill>
                    <a:srgbClr val="000000"/>
                  </a:solidFill>
                </a:endParaRP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txPr>
          <a:bodyPr/>
          <a:lstStyle/>
          <a:p>
            <a:pPr>
              <a:defRPr sz="1400">
                <a:solidFill>
                  <a:schemeClr val="tx2"/>
                </a:solidFill>
              </a:defRPr>
            </a:pPr>
            <a:endParaRPr lang="en-US"/>
          </a:p>
        </c:txPr>
        <c:crossAx val="422431104"/>
        <c:crosses val="autoZero"/>
        <c:auto val="1"/>
        <c:lblAlgn val="ctr"/>
        <c:lblOffset val="100"/>
        <c:noMultiLvlLbl val="0"/>
      </c:catAx>
      <c:valAx>
        <c:axId val="422431104"/>
        <c:scaling>
          <c:orientation val="minMax"/>
          <c:max val="1"/>
        </c:scaling>
        <c:delete val="0"/>
        <c:axPos val="l"/>
        <c:majorGridlines>
          <c:spPr>
            <a:ln>
              <a:solidFill>
                <a:prstClr val="white">
                  <a:lumMod val="75000"/>
                </a:prst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rgbClr val="000000"/>
                    </a:solidFill>
                  </a:defRPr>
                </a:pPr>
                <a:r>
                  <a:rPr lang="en-US" sz="1400" dirty="0" smtClean="0">
                    <a:solidFill>
                      <a:srgbClr val="000000"/>
                    </a:solidFill>
                  </a:rPr>
                  <a:t>% distribution of ARV type</a:t>
                </a:r>
                <a:endParaRPr lang="en-US" sz="1400" dirty="0">
                  <a:solidFill>
                    <a:srgbClr val="000000"/>
                  </a:solidFill>
                </a:endParaRP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spPr>
          <a:ln>
            <a:solidFill>
              <a:prstClr val="white">
                <a:lumMod val="75000"/>
              </a:prstClr>
            </a:solidFill>
          </a:ln>
        </c:spPr>
        <c:txPr>
          <a:bodyPr/>
          <a:lstStyle/>
          <a:p>
            <a:pPr>
              <a:defRPr sz="1400">
                <a:solidFill>
                  <a:schemeClr val="tx2"/>
                </a:solidFill>
              </a:defRPr>
            </a:pPr>
            <a:endParaRPr lang="en-US"/>
          </a:p>
        </c:txPr>
        <c:crossAx val="422430712"/>
        <c:crosses val="autoZero"/>
        <c:crossBetween val="between"/>
      </c:valAx>
    </c:plotArea>
    <c:legend>
      <c:legendPos val="b"/>
      <c:layout/>
      <c:overlay val="0"/>
      <c:spPr>
        <a:ln>
          <a:solidFill>
            <a:schemeClr val="bg1">
              <a:lumMod val="75000"/>
            </a:schemeClr>
          </a:solidFill>
        </a:ln>
      </c:spPr>
      <c:txPr>
        <a:bodyPr/>
        <a:lstStyle/>
        <a:p>
          <a:pPr>
            <a:defRPr sz="1400">
              <a:solidFill>
                <a:srgbClr val="00000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solidFill>
      <a:prstClr val="white"/>
    </a:solidFill>
    <a:ln>
      <a:solidFill>
        <a:srgbClr val="000000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rgbClr val="000000"/>
                </a:solidFill>
              </a:rPr>
              <a:t>Fig. 13. Percentage of patients alive on ART at 12 months after ART initiation.</a:t>
            </a:r>
            <a:endParaRPr lang="en-US" sz="2000" dirty="0">
              <a:solidFill>
                <a:srgbClr val="000000"/>
              </a:solidFill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0.91549999999999998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2826648"/>
        <c:axId val="422827040"/>
      </c:barChart>
      <c:catAx>
        <c:axId val="422826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prstClr val="white">
                <a:lumMod val="75000"/>
              </a:prstClr>
            </a:solidFill>
          </a:ln>
        </c:spPr>
        <c:crossAx val="422827040"/>
        <c:crosses val="autoZero"/>
        <c:auto val="1"/>
        <c:lblAlgn val="ctr"/>
        <c:lblOffset val="100"/>
        <c:noMultiLvlLbl val="0"/>
      </c:catAx>
      <c:valAx>
        <c:axId val="422827040"/>
        <c:scaling>
          <c:orientation val="minMax"/>
        </c:scaling>
        <c:delete val="0"/>
        <c:axPos val="l"/>
        <c:majorGridlines>
          <c:spPr>
            <a:ln>
              <a:solidFill>
                <a:prstClr val="white">
                  <a:lumMod val="75000"/>
                </a:prstClr>
              </a:solidFill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solidFill>
              <a:prstClr val="white">
                <a:lumMod val="75000"/>
              </a:prstClr>
            </a:solidFill>
          </a:ln>
        </c:spPr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en-US"/>
          </a:p>
        </c:txPr>
        <c:crossAx val="422826648"/>
        <c:crosses val="autoZero"/>
        <c:crossBetween val="between"/>
      </c:valAx>
      <c:spPr>
        <a:solidFill>
          <a:prstClr val="white"/>
        </a:solidFill>
      </c:spPr>
    </c:plotArea>
    <c:plotVisOnly val="1"/>
    <c:dispBlanksAs val="gap"/>
    <c:showDLblsOverMax val="0"/>
  </c:chart>
  <c:spPr>
    <a:solidFill>
      <a:prstClr val="white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>
                <a:solidFill>
                  <a:srgbClr val="000000"/>
                </a:solidFill>
              </a:defRPr>
            </a:pPr>
            <a:r>
              <a:rPr lang="en-US" sz="1800" dirty="0" smtClean="0">
                <a:solidFill>
                  <a:srgbClr val="000000"/>
                </a:solidFill>
              </a:rPr>
              <a:t>Fig. 20.Percentage of adult patients alive on ART at 12 months after initiation by selected facilities within District Q in Country X.</a:t>
            </a:r>
            <a:endParaRPr lang="en-US" sz="1800" dirty="0">
              <a:solidFill>
                <a:srgbClr val="000000"/>
              </a:solidFill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981627296587928"/>
          <c:y val="0.15476211306919965"/>
          <c:w val="0.76814523184602068"/>
          <c:h val="0.574201494044014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District B</c:v>
                </c:pt>
              </c:strCache>
            </c:strRef>
          </c:tx>
          <c:spPr>
            <a:ln w="50800">
              <a:prstDash val="dash"/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Hospital A</c:v>
                </c:pt>
                <c:pt idx="1">
                  <c:v>Hospital B</c:v>
                </c:pt>
                <c:pt idx="2">
                  <c:v>Hospital C</c:v>
                </c:pt>
                <c:pt idx="3">
                  <c:v>Hospital C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0.90400000000000003</c:v>
                </c:pt>
                <c:pt idx="2">
                  <c:v>0.94</c:v>
                </c:pt>
                <c:pt idx="3">
                  <c:v>0.88739999999999997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2827824"/>
        <c:axId val="422828216"/>
      </c:barChart>
      <c:catAx>
        <c:axId val="422827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prstClr val="white">
                <a:lumMod val="75000"/>
              </a:prstClr>
            </a:solidFill>
          </a:ln>
        </c:spPr>
        <c:txPr>
          <a:bodyPr/>
          <a:lstStyle/>
          <a:p>
            <a:pPr>
              <a:defRPr sz="1400">
                <a:solidFill>
                  <a:schemeClr val="tx2"/>
                </a:solidFill>
              </a:defRPr>
            </a:pPr>
            <a:endParaRPr lang="en-US"/>
          </a:p>
        </c:txPr>
        <c:crossAx val="422828216"/>
        <c:crosses val="autoZero"/>
        <c:auto val="1"/>
        <c:lblAlgn val="ctr"/>
        <c:lblOffset val="100"/>
        <c:noMultiLvlLbl val="0"/>
      </c:catAx>
      <c:valAx>
        <c:axId val="422828216"/>
        <c:scaling>
          <c:orientation val="minMax"/>
          <c:max val="1"/>
          <c:min val="0.5"/>
        </c:scaling>
        <c:delete val="0"/>
        <c:axPos val="l"/>
        <c:majorGridlines>
          <c:spPr>
            <a:ln>
              <a:solidFill>
                <a:prstClr val="white">
                  <a:lumMod val="75000"/>
                </a:prst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rgbClr val="000000"/>
                    </a:solidFill>
                  </a:defRPr>
                </a:pPr>
                <a:r>
                  <a:rPr lang="en-US" sz="1600" b="1" i="0" baseline="0" dirty="0" smtClean="0">
                    <a:solidFill>
                      <a:srgbClr val="000000"/>
                    </a:solidFill>
                    <a:effectLst/>
                  </a:rPr>
                  <a:t>% alive on ART</a:t>
                </a:r>
                <a:endParaRPr lang="en-US" sz="1600" dirty="0">
                  <a:solidFill>
                    <a:srgbClr val="000000"/>
                  </a:solidFill>
                  <a:effectLst/>
                </a:endParaRP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spPr>
          <a:ln>
            <a:solidFill>
              <a:prstClr val="white">
                <a:lumMod val="75000"/>
              </a:prstClr>
            </a:solidFill>
          </a:ln>
        </c:spPr>
        <c:txPr>
          <a:bodyPr/>
          <a:lstStyle/>
          <a:p>
            <a:pPr>
              <a:defRPr sz="1400" baseline="0">
                <a:solidFill>
                  <a:schemeClr val="tx2"/>
                </a:solidFill>
              </a:defRPr>
            </a:pPr>
            <a:endParaRPr lang="en-US"/>
          </a:p>
        </c:txPr>
        <c:crossAx val="42282782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solidFill>
        <a:prstClr val="white">
          <a:lumMod val="75000"/>
        </a:prstClr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800">
                <a:solidFill>
                  <a:srgbClr val="000000"/>
                </a:solidFill>
              </a:defRPr>
            </a:pPr>
            <a:r>
              <a:rPr lang="en-US" sz="1800" b="1" i="0" u="none" strike="noStrike" baseline="0" dirty="0" smtClean="0">
                <a:solidFill>
                  <a:srgbClr val="000000"/>
                </a:solidFill>
                <a:effectLst/>
              </a:rPr>
              <a:t>Fig. 28. Percentage of adult patients alive on ART at 12 months after initiation by cohort year and selected districts in Country X.</a:t>
            </a:r>
            <a:endParaRPr lang="en-US" sz="1800" dirty="0">
              <a:solidFill>
                <a:srgbClr val="000000"/>
              </a:solidFill>
            </a:endParaRPr>
          </a:p>
        </c:rich>
      </c:tx>
      <c:layout>
        <c:manualLayout>
          <c:xMode val="edge"/>
          <c:yMode val="edge"/>
          <c:x val="0.11835579674162361"/>
          <c:y val="3.2279701837223443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780426095386724"/>
          <c:y val="0.17364662488638671"/>
          <c:w val="0.76814523184602068"/>
          <c:h val="0.56808882701081664"/>
        </c:manualLayout>
      </c:layou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District A</c:v>
                </c:pt>
              </c:strCache>
            </c:strRef>
          </c:tx>
          <c:spPr>
            <a:ln w="41275"/>
          </c:spPr>
          <c:marker>
            <c:symbol val="none"/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0.94059999999999999</c:v>
                </c:pt>
                <c:pt idx="1">
                  <c:v>0.97100000000000064</c:v>
                </c:pt>
                <c:pt idx="2">
                  <c:v>0.89349999999999996</c:v>
                </c:pt>
                <c:pt idx="3">
                  <c:v>0.82199999999999995</c:v>
                </c:pt>
                <c:pt idx="4">
                  <c:v>0.74200000000000133</c:v>
                </c:pt>
                <c:pt idx="5">
                  <c:v>0.75470000000000181</c:v>
                </c:pt>
                <c:pt idx="6">
                  <c:v>0.74480000000000146</c:v>
                </c:pt>
                <c:pt idx="7">
                  <c:v>0.67070000000000196</c:v>
                </c:pt>
                <c:pt idx="8">
                  <c:v>0.6429000000000018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District B</c:v>
                </c:pt>
              </c:strCache>
            </c:strRef>
          </c:tx>
          <c:spPr>
            <a:ln w="41275"/>
          </c:spPr>
          <c:marker>
            <c:symbol val="none"/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  <c:pt idx="0">
                  <c:v>0.77560000000000195</c:v>
                </c:pt>
                <c:pt idx="1">
                  <c:v>0.83670000000000133</c:v>
                </c:pt>
                <c:pt idx="2">
                  <c:v>0.90549999999999997</c:v>
                </c:pt>
                <c:pt idx="3">
                  <c:v>0.90269999999999995</c:v>
                </c:pt>
                <c:pt idx="4">
                  <c:v>0.86110000000000064</c:v>
                </c:pt>
                <c:pt idx="5">
                  <c:v>0.87360000000000182</c:v>
                </c:pt>
                <c:pt idx="6">
                  <c:v>0.87660000000000182</c:v>
                </c:pt>
                <c:pt idx="7">
                  <c:v>0.88429999999999997</c:v>
                </c:pt>
                <c:pt idx="8">
                  <c:v>0.82199999999999995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District C</c:v>
                </c:pt>
              </c:strCache>
            </c:strRef>
          </c:tx>
          <c:spPr>
            <a:ln w="41275">
              <a:solidFill>
                <a:schemeClr val="accent6"/>
              </a:solidFill>
            </a:ln>
          </c:spPr>
          <c:marker>
            <c:symbol val="none"/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</c:numCache>
            </c:numRef>
          </c:cat>
          <c:val>
            <c:numRef>
              <c:f>Sheet1!$E$2:$E$10</c:f>
              <c:numCache>
                <c:formatCode>General</c:formatCode>
                <c:ptCount val="9"/>
                <c:pt idx="0">
                  <c:v>0.95509999999999995</c:v>
                </c:pt>
                <c:pt idx="1">
                  <c:v>0.89770000000000005</c:v>
                </c:pt>
                <c:pt idx="2">
                  <c:v>0.89449999999999996</c:v>
                </c:pt>
                <c:pt idx="3">
                  <c:v>0.90759999999999996</c:v>
                </c:pt>
                <c:pt idx="4">
                  <c:v>0.90010000000000001</c:v>
                </c:pt>
                <c:pt idx="5">
                  <c:v>0.9103</c:v>
                </c:pt>
                <c:pt idx="6">
                  <c:v>0.90910000000000002</c:v>
                </c:pt>
                <c:pt idx="7">
                  <c:v>0.91290000000000004</c:v>
                </c:pt>
                <c:pt idx="8">
                  <c:v>0.87849999999999995</c:v>
                </c:pt>
              </c:numCache>
            </c:numRef>
          </c:val>
          <c:smooth val="0"/>
        </c:ser>
        <c:ser>
          <c:idx val="0"/>
          <c:order val="0"/>
          <c:tx>
            <c:strRef>
              <c:f>Sheet1!$B$1</c:f>
              <c:strCache>
                <c:ptCount val="1"/>
                <c:pt idx="0">
                  <c:v>Namibia overall</c:v>
                </c:pt>
              </c:strCache>
            </c:strRef>
          </c:tx>
          <c:spPr>
            <a:ln w="47625">
              <a:prstDash val="sysDash"/>
            </a:ln>
          </c:spPr>
          <c:marker>
            <c:symbol val="none"/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0.85820000000000063</c:v>
                </c:pt>
                <c:pt idx="1">
                  <c:v>0.89810000000000001</c:v>
                </c:pt>
                <c:pt idx="2">
                  <c:v>0.90910000000000002</c:v>
                </c:pt>
                <c:pt idx="3">
                  <c:v>0.90720000000000001</c:v>
                </c:pt>
                <c:pt idx="4">
                  <c:v>0.88139999999999996</c:v>
                </c:pt>
                <c:pt idx="5">
                  <c:v>0.87600000000000144</c:v>
                </c:pt>
                <c:pt idx="6">
                  <c:v>0.88190000000000002</c:v>
                </c:pt>
                <c:pt idx="7">
                  <c:v>0.87120000000000064</c:v>
                </c:pt>
                <c:pt idx="8">
                  <c:v>0.82190000000000063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2829000"/>
        <c:axId val="422829392"/>
      </c:lineChart>
      <c:catAx>
        <c:axId val="4228290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rgbClr val="000000"/>
                    </a:solidFill>
                  </a:defRPr>
                </a:pPr>
                <a:r>
                  <a:rPr lang="en-US" sz="1400" dirty="0" smtClean="0">
                    <a:solidFill>
                      <a:srgbClr val="000000"/>
                    </a:solidFill>
                  </a:rPr>
                  <a:t>Initiation</a:t>
                </a:r>
                <a:r>
                  <a:rPr lang="en-US" sz="1400" baseline="0" dirty="0" smtClean="0">
                    <a:solidFill>
                      <a:srgbClr val="000000"/>
                    </a:solidFill>
                  </a:rPr>
                  <a:t> cohort year</a:t>
                </a:r>
                <a:endParaRPr lang="en-US" sz="1400" dirty="0">
                  <a:solidFill>
                    <a:srgbClr val="000000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prstClr val="white">
                <a:lumMod val="75000"/>
              </a:prstClr>
            </a:solidFill>
          </a:ln>
        </c:spPr>
        <c:txPr>
          <a:bodyPr/>
          <a:lstStyle/>
          <a:p>
            <a:pPr>
              <a:defRPr sz="1400">
                <a:solidFill>
                  <a:schemeClr val="tx2"/>
                </a:solidFill>
              </a:defRPr>
            </a:pPr>
            <a:endParaRPr lang="en-US"/>
          </a:p>
        </c:txPr>
        <c:crossAx val="422829392"/>
        <c:crosses val="autoZero"/>
        <c:auto val="1"/>
        <c:lblAlgn val="ctr"/>
        <c:lblOffset val="100"/>
        <c:noMultiLvlLbl val="0"/>
      </c:catAx>
      <c:valAx>
        <c:axId val="422829392"/>
        <c:scaling>
          <c:orientation val="minMax"/>
          <c:max val="1"/>
          <c:min val="0.5"/>
        </c:scaling>
        <c:delete val="0"/>
        <c:axPos val="l"/>
        <c:majorGridlines>
          <c:spPr>
            <a:ln>
              <a:solidFill>
                <a:prstClr val="white">
                  <a:lumMod val="75000"/>
                </a:prst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rgbClr val="000000"/>
                    </a:solidFill>
                  </a:defRPr>
                </a:pPr>
                <a:r>
                  <a:rPr lang="en-US" sz="1400" dirty="0" smtClean="0">
                    <a:solidFill>
                      <a:srgbClr val="000000"/>
                    </a:solidFill>
                  </a:rPr>
                  <a:t>% alive on ART</a:t>
                </a:r>
                <a:endParaRPr lang="en-US" sz="1400" dirty="0">
                  <a:solidFill>
                    <a:srgbClr val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1.7534752600369397E-2"/>
              <c:y val="0.35267490977690363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spPr>
          <a:ln>
            <a:solidFill>
              <a:prstClr val="white">
                <a:lumMod val="75000"/>
              </a:prstClr>
            </a:solidFill>
          </a:ln>
        </c:spPr>
        <c:txPr>
          <a:bodyPr/>
          <a:lstStyle/>
          <a:p>
            <a:pPr>
              <a:defRPr sz="1400">
                <a:solidFill>
                  <a:schemeClr val="tx2"/>
                </a:solidFill>
              </a:defRPr>
            </a:pPr>
            <a:endParaRPr lang="en-US"/>
          </a:p>
        </c:txPr>
        <c:crossAx val="422829000"/>
        <c:crosses val="autoZero"/>
        <c:crossBetween val="between"/>
      </c:valAx>
    </c:plotArea>
    <c:legend>
      <c:legendPos val="b"/>
      <c:legendEntry>
        <c:idx val="3"/>
        <c:delete val="1"/>
      </c:legendEntry>
      <c:layout/>
      <c:overlay val="0"/>
      <c:txPr>
        <a:bodyPr/>
        <a:lstStyle/>
        <a:p>
          <a:pPr>
            <a:defRPr sz="1400">
              <a:solidFill>
                <a:srgbClr val="00000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800">
                <a:solidFill>
                  <a:srgbClr val="000000"/>
                </a:solidFill>
              </a:defRPr>
            </a:pPr>
            <a:r>
              <a:rPr lang="en-US" sz="1800" b="1" i="0" u="none" strike="noStrike" baseline="0" dirty="0" smtClean="0">
                <a:solidFill>
                  <a:srgbClr val="000000"/>
                </a:solidFill>
                <a:effectLst/>
              </a:rPr>
              <a:t>Fig.31. Percentage of adult patients alive on ART at 12 months after initiation by cohort year and selected districts in country X.</a:t>
            </a:r>
            <a:endParaRPr lang="en-US" sz="1800" dirty="0">
              <a:solidFill>
                <a:srgbClr val="000000"/>
              </a:solidFill>
            </a:endParaRPr>
          </a:p>
        </c:rich>
      </c:tx>
      <c:layout>
        <c:manualLayout>
          <c:xMode val="edge"/>
          <c:yMode val="edge"/>
          <c:x val="0.11835579674162361"/>
          <c:y val="3.2279701837223443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780426095386724"/>
          <c:y val="0.17364662488638671"/>
          <c:w val="0.76814523184602068"/>
          <c:h val="0.56808882701081664"/>
        </c:manualLayout>
      </c:layou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District A</c:v>
                </c:pt>
              </c:strCache>
            </c:strRef>
          </c:tx>
          <c:spPr>
            <a:ln w="41275"/>
          </c:spPr>
          <c:marker>
            <c:symbol val="none"/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0.94059999999999999</c:v>
                </c:pt>
                <c:pt idx="1">
                  <c:v>0.97100000000000064</c:v>
                </c:pt>
                <c:pt idx="2">
                  <c:v>0.89349999999999996</c:v>
                </c:pt>
                <c:pt idx="3">
                  <c:v>0.82199999999999995</c:v>
                </c:pt>
                <c:pt idx="4">
                  <c:v>0.74200000000000133</c:v>
                </c:pt>
                <c:pt idx="5">
                  <c:v>0.75470000000000181</c:v>
                </c:pt>
                <c:pt idx="6">
                  <c:v>0.74480000000000146</c:v>
                </c:pt>
                <c:pt idx="7">
                  <c:v>0.67070000000000196</c:v>
                </c:pt>
                <c:pt idx="8">
                  <c:v>0.6429000000000018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District B</c:v>
                </c:pt>
              </c:strCache>
            </c:strRef>
          </c:tx>
          <c:spPr>
            <a:ln w="41275"/>
          </c:spPr>
          <c:marker>
            <c:symbol val="none"/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  <c:pt idx="0">
                  <c:v>0.77560000000000195</c:v>
                </c:pt>
                <c:pt idx="1">
                  <c:v>0.83670000000000133</c:v>
                </c:pt>
                <c:pt idx="2">
                  <c:v>0.90549999999999997</c:v>
                </c:pt>
                <c:pt idx="3">
                  <c:v>0.90269999999999995</c:v>
                </c:pt>
                <c:pt idx="4">
                  <c:v>0.86110000000000064</c:v>
                </c:pt>
                <c:pt idx="5">
                  <c:v>0.87360000000000182</c:v>
                </c:pt>
                <c:pt idx="6">
                  <c:v>0.87660000000000182</c:v>
                </c:pt>
                <c:pt idx="7">
                  <c:v>0.88429999999999997</c:v>
                </c:pt>
                <c:pt idx="8">
                  <c:v>0.82199999999999995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District C</c:v>
                </c:pt>
              </c:strCache>
            </c:strRef>
          </c:tx>
          <c:spPr>
            <a:ln w="41275">
              <a:solidFill>
                <a:schemeClr val="accent6"/>
              </a:solidFill>
            </a:ln>
          </c:spPr>
          <c:marker>
            <c:symbol val="none"/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</c:numCache>
            </c:numRef>
          </c:cat>
          <c:val>
            <c:numRef>
              <c:f>Sheet1!$E$2:$E$10</c:f>
              <c:numCache>
                <c:formatCode>General</c:formatCode>
                <c:ptCount val="9"/>
                <c:pt idx="0">
                  <c:v>0.95509999999999995</c:v>
                </c:pt>
                <c:pt idx="1">
                  <c:v>0.89770000000000005</c:v>
                </c:pt>
                <c:pt idx="2">
                  <c:v>0.89449999999999996</c:v>
                </c:pt>
                <c:pt idx="3">
                  <c:v>0.90759999999999996</c:v>
                </c:pt>
                <c:pt idx="4">
                  <c:v>0.90010000000000001</c:v>
                </c:pt>
                <c:pt idx="5">
                  <c:v>0.9103</c:v>
                </c:pt>
                <c:pt idx="6">
                  <c:v>0.90910000000000002</c:v>
                </c:pt>
                <c:pt idx="7">
                  <c:v>0.91290000000000004</c:v>
                </c:pt>
                <c:pt idx="8">
                  <c:v>0.87849999999999995</c:v>
                </c:pt>
              </c:numCache>
            </c:numRef>
          </c:val>
          <c:smooth val="0"/>
        </c:ser>
        <c:ser>
          <c:idx val="0"/>
          <c:order val="0"/>
          <c:tx>
            <c:strRef>
              <c:f>Sheet1!$B$1</c:f>
              <c:strCache>
                <c:ptCount val="1"/>
                <c:pt idx="0">
                  <c:v>Namibia overall</c:v>
                </c:pt>
              </c:strCache>
            </c:strRef>
          </c:tx>
          <c:spPr>
            <a:ln w="47625">
              <a:prstDash val="sysDash"/>
            </a:ln>
          </c:spPr>
          <c:marker>
            <c:symbol val="none"/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0.85820000000000063</c:v>
                </c:pt>
                <c:pt idx="1">
                  <c:v>0.89810000000000001</c:v>
                </c:pt>
                <c:pt idx="2">
                  <c:v>0.90910000000000002</c:v>
                </c:pt>
                <c:pt idx="3">
                  <c:v>0.90720000000000001</c:v>
                </c:pt>
                <c:pt idx="4">
                  <c:v>0.88139999999999996</c:v>
                </c:pt>
                <c:pt idx="5">
                  <c:v>0.87600000000000144</c:v>
                </c:pt>
                <c:pt idx="6">
                  <c:v>0.88190000000000002</c:v>
                </c:pt>
                <c:pt idx="7">
                  <c:v>0.87120000000000064</c:v>
                </c:pt>
                <c:pt idx="8">
                  <c:v>0.82190000000000063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2829784"/>
        <c:axId val="422830176"/>
      </c:lineChart>
      <c:catAx>
        <c:axId val="4228297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rgbClr val="000000"/>
                    </a:solidFill>
                  </a:defRPr>
                </a:pPr>
                <a:r>
                  <a:rPr lang="en-US" sz="1400" dirty="0" smtClean="0">
                    <a:solidFill>
                      <a:srgbClr val="000000"/>
                    </a:solidFill>
                  </a:rPr>
                  <a:t>Initiation</a:t>
                </a:r>
                <a:r>
                  <a:rPr lang="en-US" sz="1400" baseline="0" dirty="0" smtClean="0">
                    <a:solidFill>
                      <a:srgbClr val="000000"/>
                    </a:solidFill>
                  </a:rPr>
                  <a:t> cohort year</a:t>
                </a:r>
                <a:endParaRPr lang="en-US" sz="1400" dirty="0">
                  <a:solidFill>
                    <a:srgbClr val="000000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prstClr val="white">
                <a:lumMod val="75000"/>
              </a:prstClr>
            </a:solidFill>
          </a:ln>
        </c:spPr>
        <c:txPr>
          <a:bodyPr/>
          <a:lstStyle/>
          <a:p>
            <a:pPr>
              <a:defRPr sz="1400">
                <a:solidFill>
                  <a:schemeClr val="tx2"/>
                </a:solidFill>
              </a:defRPr>
            </a:pPr>
            <a:endParaRPr lang="en-US"/>
          </a:p>
        </c:txPr>
        <c:crossAx val="422830176"/>
        <c:crosses val="autoZero"/>
        <c:auto val="1"/>
        <c:lblAlgn val="ctr"/>
        <c:lblOffset val="100"/>
        <c:noMultiLvlLbl val="0"/>
      </c:catAx>
      <c:valAx>
        <c:axId val="422830176"/>
        <c:scaling>
          <c:orientation val="minMax"/>
          <c:max val="1"/>
          <c:min val="0.5"/>
        </c:scaling>
        <c:delete val="0"/>
        <c:axPos val="l"/>
        <c:majorGridlines>
          <c:spPr>
            <a:ln>
              <a:solidFill>
                <a:prstClr val="white">
                  <a:lumMod val="75000"/>
                </a:prst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rgbClr val="000000"/>
                    </a:solidFill>
                  </a:defRPr>
                </a:pPr>
                <a:r>
                  <a:rPr lang="en-US" sz="1400" dirty="0" smtClean="0">
                    <a:solidFill>
                      <a:srgbClr val="000000"/>
                    </a:solidFill>
                  </a:rPr>
                  <a:t>% alive on ART</a:t>
                </a:r>
                <a:endParaRPr lang="en-US" sz="1400" dirty="0">
                  <a:solidFill>
                    <a:srgbClr val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1.7534752600369397E-2"/>
              <c:y val="0.35267490977690363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spPr>
          <a:ln>
            <a:solidFill>
              <a:prstClr val="white">
                <a:lumMod val="75000"/>
              </a:prstClr>
            </a:solidFill>
          </a:ln>
        </c:spPr>
        <c:txPr>
          <a:bodyPr/>
          <a:lstStyle/>
          <a:p>
            <a:pPr>
              <a:defRPr sz="1400">
                <a:solidFill>
                  <a:schemeClr val="tx2"/>
                </a:solidFill>
              </a:defRPr>
            </a:pPr>
            <a:endParaRPr lang="en-US"/>
          </a:p>
        </c:txPr>
        <c:crossAx val="422829784"/>
        <c:crosses val="autoZero"/>
        <c:crossBetween val="between"/>
      </c:valAx>
    </c:plotArea>
    <c:legend>
      <c:legendPos val="b"/>
      <c:legendEntry>
        <c:idx val="3"/>
        <c:delete val="1"/>
      </c:legendEntry>
      <c:layout/>
      <c:overlay val="0"/>
      <c:txPr>
        <a:bodyPr/>
        <a:lstStyle/>
        <a:p>
          <a:pPr>
            <a:defRPr sz="1400">
              <a:solidFill>
                <a:srgbClr val="00000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1F1142-6E1E-41E1-8AC8-A89D5620AD88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26167E-D824-4393-87D2-41B51A3D9026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b="1" dirty="0" smtClean="0"/>
            <a:t>DATA</a:t>
          </a:r>
        </a:p>
      </dgm:t>
    </dgm:pt>
    <dgm:pt modelId="{7D838E54-89EC-4938-BFB3-F24C472BAB92}" type="parTrans" cxnId="{BD9FA729-FD5E-40F1-84B0-C6C568EDBBCD}">
      <dgm:prSet/>
      <dgm:spPr/>
      <dgm:t>
        <a:bodyPr/>
        <a:lstStyle/>
        <a:p>
          <a:endParaRPr lang="en-US"/>
        </a:p>
      </dgm:t>
    </dgm:pt>
    <dgm:pt modelId="{A1878654-9754-43FA-9DCA-8EFA0D478C67}" type="sibTrans" cxnId="{BD9FA729-FD5E-40F1-84B0-C6C568EDBBCD}">
      <dgm:prSet/>
      <dgm:spPr/>
      <dgm:t>
        <a:bodyPr/>
        <a:lstStyle/>
        <a:p>
          <a:endParaRPr lang="en-US"/>
        </a:p>
      </dgm:t>
    </dgm:pt>
    <dgm:pt modelId="{E7AC0521-9036-46FF-BAB0-3DD282F13441}">
      <dgm:prSet phldrT="[Text]" custT="1"/>
      <dgm:spPr/>
      <dgm:t>
        <a:bodyPr/>
        <a:lstStyle/>
        <a:p>
          <a:r>
            <a:rPr lang="en-US" sz="1800" dirty="0" smtClean="0"/>
            <a:t>Improve coverage, reach, intensity  of services</a:t>
          </a:r>
          <a:endParaRPr lang="en-US" sz="1800" dirty="0"/>
        </a:p>
      </dgm:t>
    </dgm:pt>
    <dgm:pt modelId="{22D68DE6-3D42-43B7-BD6F-36537260E076}" type="parTrans" cxnId="{A9A1FD42-8B8B-4BCB-94D9-C257994B150E}">
      <dgm:prSet/>
      <dgm:spPr/>
      <dgm:t>
        <a:bodyPr/>
        <a:lstStyle/>
        <a:p>
          <a:endParaRPr lang="en-US"/>
        </a:p>
      </dgm:t>
    </dgm:pt>
    <dgm:pt modelId="{24F118F5-95BF-4E46-AB66-059252B462C0}" type="sibTrans" cxnId="{A9A1FD42-8B8B-4BCB-94D9-C257994B150E}">
      <dgm:prSet/>
      <dgm:spPr/>
      <dgm:t>
        <a:bodyPr/>
        <a:lstStyle/>
        <a:p>
          <a:endParaRPr lang="en-US"/>
        </a:p>
      </dgm:t>
    </dgm:pt>
    <dgm:pt modelId="{2A1CCD31-90A0-4907-B176-1BD81E8041E4}">
      <dgm:prSet phldrT="[Text]" custT="1"/>
      <dgm:spPr/>
      <dgm:t>
        <a:bodyPr/>
        <a:lstStyle/>
        <a:p>
          <a:r>
            <a:rPr lang="en-US" sz="2000" dirty="0" smtClean="0"/>
            <a:t>Improve quality of data</a:t>
          </a:r>
          <a:endParaRPr lang="en-US" sz="2000" dirty="0"/>
        </a:p>
      </dgm:t>
    </dgm:pt>
    <dgm:pt modelId="{27B07C29-AAF4-4016-98D7-7EACBC5EEEE6}" type="parTrans" cxnId="{6B533E69-D0F7-4099-B0B6-4B7E88160CB6}">
      <dgm:prSet/>
      <dgm:spPr/>
      <dgm:t>
        <a:bodyPr/>
        <a:lstStyle/>
        <a:p>
          <a:endParaRPr lang="en-US"/>
        </a:p>
      </dgm:t>
    </dgm:pt>
    <dgm:pt modelId="{FC16DD29-CDA3-4D09-A137-74F14844C30E}" type="sibTrans" cxnId="{6B533E69-D0F7-4099-B0B6-4B7E88160CB6}">
      <dgm:prSet/>
      <dgm:spPr/>
      <dgm:t>
        <a:bodyPr/>
        <a:lstStyle/>
        <a:p>
          <a:endParaRPr lang="en-US"/>
        </a:p>
      </dgm:t>
    </dgm:pt>
    <dgm:pt modelId="{29F85DF2-0211-4DD1-B2E7-EA06B626ADA3}">
      <dgm:prSet phldrT="[Text]" custT="1"/>
      <dgm:spPr/>
      <dgm:t>
        <a:bodyPr/>
        <a:lstStyle/>
        <a:p>
          <a:r>
            <a:rPr lang="en-US" sz="2000" dirty="0" smtClean="0"/>
            <a:t>Priority setting and resource allocation</a:t>
          </a:r>
          <a:endParaRPr lang="en-US" sz="2000" dirty="0"/>
        </a:p>
      </dgm:t>
    </dgm:pt>
    <dgm:pt modelId="{91E9E74B-E352-4A13-BED9-C1495E676276}" type="parTrans" cxnId="{E53AB970-6E1C-4501-B974-9DA3BC4D0DC8}">
      <dgm:prSet/>
      <dgm:spPr/>
      <dgm:t>
        <a:bodyPr/>
        <a:lstStyle/>
        <a:p>
          <a:endParaRPr lang="en-US"/>
        </a:p>
      </dgm:t>
    </dgm:pt>
    <dgm:pt modelId="{2C53B46B-E493-450C-A4D4-B8F743685135}" type="sibTrans" cxnId="{E53AB970-6E1C-4501-B974-9DA3BC4D0DC8}">
      <dgm:prSet/>
      <dgm:spPr/>
      <dgm:t>
        <a:bodyPr/>
        <a:lstStyle/>
        <a:p>
          <a:endParaRPr lang="en-US"/>
        </a:p>
      </dgm:t>
    </dgm:pt>
    <dgm:pt modelId="{B56EA4CA-631E-4EFE-B5DC-D38C70441DCF}">
      <dgm:prSet phldrT="[Text]" custT="1"/>
      <dgm:spPr/>
      <dgm:t>
        <a:bodyPr/>
        <a:lstStyle/>
        <a:p>
          <a:r>
            <a:rPr lang="en-US" sz="1800" dirty="0" smtClean="0"/>
            <a:t>Accountability </a:t>
          </a:r>
          <a:endParaRPr lang="en-US" sz="1800" dirty="0"/>
        </a:p>
      </dgm:t>
    </dgm:pt>
    <dgm:pt modelId="{E9C1B6A7-9264-4B7C-905F-7B40DA0883D5}" type="parTrans" cxnId="{4A7E0FD1-3270-4EBF-94BF-3CA884D18B8F}">
      <dgm:prSet/>
      <dgm:spPr/>
      <dgm:t>
        <a:bodyPr/>
        <a:lstStyle/>
        <a:p>
          <a:endParaRPr lang="en-US"/>
        </a:p>
      </dgm:t>
    </dgm:pt>
    <dgm:pt modelId="{95E5FE0D-5457-4C44-BA52-E61FD269662D}" type="sibTrans" cxnId="{4A7E0FD1-3270-4EBF-94BF-3CA884D18B8F}">
      <dgm:prSet/>
      <dgm:spPr/>
      <dgm:t>
        <a:bodyPr/>
        <a:lstStyle/>
        <a:p>
          <a:endParaRPr lang="en-US"/>
        </a:p>
      </dgm:t>
    </dgm:pt>
    <dgm:pt modelId="{0F50B323-B2BD-48C8-9020-F4AEEA5ADE81}" type="pres">
      <dgm:prSet presAssocID="{231F1142-6E1E-41E1-8AC8-A89D5620AD8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87D154-67E7-4EF0-A753-F73B47D10D6C}" type="pres">
      <dgm:prSet presAssocID="{D526167E-D824-4393-87D2-41B51A3D9026}" presName="centerShape" presStyleLbl="node0" presStyleIdx="0" presStyleCnt="1"/>
      <dgm:spPr/>
      <dgm:t>
        <a:bodyPr/>
        <a:lstStyle/>
        <a:p>
          <a:endParaRPr lang="en-US"/>
        </a:p>
      </dgm:t>
    </dgm:pt>
    <dgm:pt modelId="{D3CB6FA1-C331-488C-B766-83B02F129B33}" type="pres">
      <dgm:prSet presAssocID="{E7AC0521-9036-46FF-BAB0-3DD282F13441}" presName="node" presStyleLbl="node1" presStyleIdx="0" presStyleCnt="4" custScaleX="219348" custScaleY="1090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5EE053-112A-4F48-BAC2-43EB1A8621FC}" type="pres">
      <dgm:prSet presAssocID="{E7AC0521-9036-46FF-BAB0-3DD282F13441}" presName="dummy" presStyleCnt="0"/>
      <dgm:spPr/>
    </dgm:pt>
    <dgm:pt modelId="{E85830A9-0144-4601-9C82-BB9F11644385}" type="pres">
      <dgm:prSet presAssocID="{24F118F5-95BF-4E46-AB66-059252B462C0}" presName="sibTrans" presStyleLbl="sibTrans2D1" presStyleIdx="0" presStyleCnt="4"/>
      <dgm:spPr/>
      <dgm:t>
        <a:bodyPr/>
        <a:lstStyle/>
        <a:p>
          <a:endParaRPr lang="en-US"/>
        </a:p>
      </dgm:t>
    </dgm:pt>
    <dgm:pt modelId="{8D93E544-5AFA-4B3F-8CA0-C31342C7FD9D}" type="pres">
      <dgm:prSet presAssocID="{2A1CCD31-90A0-4907-B176-1BD81E8041E4}" presName="node" presStyleLbl="node1" presStyleIdx="1" presStyleCnt="4" custScaleX="178862" custScaleY="119780" custRadScaleRad="117023" custRadScaleInc="35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E370B8-691D-4A98-899B-038DE834055F}" type="pres">
      <dgm:prSet presAssocID="{2A1CCD31-90A0-4907-B176-1BD81E8041E4}" presName="dummy" presStyleCnt="0"/>
      <dgm:spPr/>
    </dgm:pt>
    <dgm:pt modelId="{397663E8-483F-418B-A9AD-B3F2CB58BEFD}" type="pres">
      <dgm:prSet presAssocID="{FC16DD29-CDA3-4D09-A137-74F14844C30E}" presName="sibTrans" presStyleLbl="sibTrans2D1" presStyleIdx="1" presStyleCnt="4"/>
      <dgm:spPr/>
      <dgm:t>
        <a:bodyPr/>
        <a:lstStyle/>
        <a:p>
          <a:endParaRPr lang="en-US"/>
        </a:p>
      </dgm:t>
    </dgm:pt>
    <dgm:pt modelId="{96D878C1-95DA-4502-81E3-949A573587D3}" type="pres">
      <dgm:prSet presAssocID="{29F85DF2-0211-4DD1-B2E7-EA06B626ADA3}" presName="node" presStyleLbl="node1" presStyleIdx="2" presStyleCnt="4" custScaleX="216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945E3B-E61B-4BF2-A9D8-C3F73E9F6DDE}" type="pres">
      <dgm:prSet presAssocID="{29F85DF2-0211-4DD1-B2E7-EA06B626ADA3}" presName="dummy" presStyleCnt="0"/>
      <dgm:spPr/>
    </dgm:pt>
    <dgm:pt modelId="{2C6DE2B9-0410-4BFF-A971-3A66DB221B1F}" type="pres">
      <dgm:prSet presAssocID="{2C53B46B-E493-450C-A4D4-B8F743685135}" presName="sibTrans" presStyleLbl="sibTrans2D1" presStyleIdx="2" presStyleCnt="4"/>
      <dgm:spPr/>
      <dgm:t>
        <a:bodyPr/>
        <a:lstStyle/>
        <a:p>
          <a:endParaRPr lang="en-US"/>
        </a:p>
      </dgm:t>
    </dgm:pt>
    <dgm:pt modelId="{A8A99E72-A6C9-4955-A103-778AA689D506}" type="pres">
      <dgm:prSet presAssocID="{B56EA4CA-631E-4EFE-B5DC-D38C70441DCF}" presName="node" presStyleLbl="node1" presStyleIdx="3" presStyleCnt="4" custScaleX="196530" custRadScaleRad="120090" custRadScaleInc="-34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9C47F3-47C1-48E0-A257-3C310343515A}" type="pres">
      <dgm:prSet presAssocID="{B56EA4CA-631E-4EFE-B5DC-D38C70441DCF}" presName="dummy" presStyleCnt="0"/>
      <dgm:spPr/>
    </dgm:pt>
    <dgm:pt modelId="{DA3C3315-CADE-45D8-BEF1-C67BE7D5263E}" type="pres">
      <dgm:prSet presAssocID="{95E5FE0D-5457-4C44-BA52-E61FD269662D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74E46D95-7528-4E40-96DD-DFBF1BC2D23E}" type="presOf" srcId="{95E5FE0D-5457-4C44-BA52-E61FD269662D}" destId="{DA3C3315-CADE-45D8-BEF1-C67BE7D5263E}" srcOrd="0" destOrd="0" presId="urn:microsoft.com/office/officeart/2005/8/layout/radial6"/>
    <dgm:cxn modelId="{4A7E0FD1-3270-4EBF-94BF-3CA884D18B8F}" srcId="{D526167E-D824-4393-87D2-41B51A3D9026}" destId="{B56EA4CA-631E-4EFE-B5DC-D38C70441DCF}" srcOrd="3" destOrd="0" parTransId="{E9C1B6A7-9264-4B7C-905F-7B40DA0883D5}" sibTransId="{95E5FE0D-5457-4C44-BA52-E61FD269662D}"/>
    <dgm:cxn modelId="{AC7FD331-27A7-4600-AC09-FC804281C01A}" type="presOf" srcId="{231F1142-6E1E-41E1-8AC8-A89D5620AD88}" destId="{0F50B323-B2BD-48C8-9020-F4AEEA5ADE81}" srcOrd="0" destOrd="0" presId="urn:microsoft.com/office/officeart/2005/8/layout/radial6"/>
    <dgm:cxn modelId="{38749320-A1F4-4A04-AC2D-AF3F3642748B}" type="presOf" srcId="{E7AC0521-9036-46FF-BAB0-3DD282F13441}" destId="{D3CB6FA1-C331-488C-B766-83B02F129B33}" srcOrd="0" destOrd="0" presId="urn:microsoft.com/office/officeart/2005/8/layout/radial6"/>
    <dgm:cxn modelId="{AED0CDFB-F390-4901-9E47-CC59260246C9}" type="presOf" srcId="{2C53B46B-E493-450C-A4D4-B8F743685135}" destId="{2C6DE2B9-0410-4BFF-A971-3A66DB221B1F}" srcOrd="0" destOrd="0" presId="urn:microsoft.com/office/officeart/2005/8/layout/radial6"/>
    <dgm:cxn modelId="{A9A1FD42-8B8B-4BCB-94D9-C257994B150E}" srcId="{D526167E-D824-4393-87D2-41B51A3D9026}" destId="{E7AC0521-9036-46FF-BAB0-3DD282F13441}" srcOrd="0" destOrd="0" parTransId="{22D68DE6-3D42-43B7-BD6F-36537260E076}" sibTransId="{24F118F5-95BF-4E46-AB66-059252B462C0}"/>
    <dgm:cxn modelId="{6B533E69-D0F7-4099-B0B6-4B7E88160CB6}" srcId="{D526167E-D824-4393-87D2-41B51A3D9026}" destId="{2A1CCD31-90A0-4907-B176-1BD81E8041E4}" srcOrd="1" destOrd="0" parTransId="{27B07C29-AAF4-4016-98D7-7EACBC5EEEE6}" sibTransId="{FC16DD29-CDA3-4D09-A137-74F14844C30E}"/>
    <dgm:cxn modelId="{BF61DFE4-4FBD-4D44-978C-C842F56483C4}" type="presOf" srcId="{FC16DD29-CDA3-4D09-A137-74F14844C30E}" destId="{397663E8-483F-418B-A9AD-B3F2CB58BEFD}" srcOrd="0" destOrd="0" presId="urn:microsoft.com/office/officeart/2005/8/layout/radial6"/>
    <dgm:cxn modelId="{66A20BA7-1E50-43ED-9AD2-68EC41B69946}" type="presOf" srcId="{2A1CCD31-90A0-4907-B176-1BD81E8041E4}" destId="{8D93E544-5AFA-4B3F-8CA0-C31342C7FD9D}" srcOrd="0" destOrd="0" presId="urn:microsoft.com/office/officeart/2005/8/layout/radial6"/>
    <dgm:cxn modelId="{30DFA136-2AE6-41BE-B8C1-BC38B102844F}" type="presOf" srcId="{24F118F5-95BF-4E46-AB66-059252B462C0}" destId="{E85830A9-0144-4601-9C82-BB9F11644385}" srcOrd="0" destOrd="0" presId="urn:microsoft.com/office/officeart/2005/8/layout/radial6"/>
    <dgm:cxn modelId="{E53AB970-6E1C-4501-B974-9DA3BC4D0DC8}" srcId="{D526167E-D824-4393-87D2-41B51A3D9026}" destId="{29F85DF2-0211-4DD1-B2E7-EA06B626ADA3}" srcOrd="2" destOrd="0" parTransId="{91E9E74B-E352-4A13-BED9-C1495E676276}" sibTransId="{2C53B46B-E493-450C-A4D4-B8F743685135}"/>
    <dgm:cxn modelId="{BD9FA729-FD5E-40F1-84B0-C6C568EDBBCD}" srcId="{231F1142-6E1E-41E1-8AC8-A89D5620AD88}" destId="{D526167E-D824-4393-87D2-41B51A3D9026}" srcOrd="0" destOrd="0" parTransId="{7D838E54-89EC-4938-BFB3-F24C472BAB92}" sibTransId="{A1878654-9754-43FA-9DCA-8EFA0D478C67}"/>
    <dgm:cxn modelId="{33AB3D8D-E7E4-4A98-AF91-DADF7F815AD9}" type="presOf" srcId="{D526167E-D824-4393-87D2-41B51A3D9026}" destId="{1787D154-67E7-4EF0-A753-F73B47D10D6C}" srcOrd="0" destOrd="0" presId="urn:microsoft.com/office/officeart/2005/8/layout/radial6"/>
    <dgm:cxn modelId="{3B80FA45-A15E-4B74-915E-2F6964E7CE9B}" type="presOf" srcId="{B56EA4CA-631E-4EFE-B5DC-D38C70441DCF}" destId="{A8A99E72-A6C9-4955-A103-778AA689D506}" srcOrd="0" destOrd="0" presId="urn:microsoft.com/office/officeart/2005/8/layout/radial6"/>
    <dgm:cxn modelId="{BFED6F46-309F-459A-A1E8-976F61173E7B}" type="presOf" srcId="{29F85DF2-0211-4DD1-B2E7-EA06B626ADA3}" destId="{96D878C1-95DA-4502-81E3-949A573587D3}" srcOrd="0" destOrd="0" presId="urn:microsoft.com/office/officeart/2005/8/layout/radial6"/>
    <dgm:cxn modelId="{724E3D59-D1EC-4157-87D2-78C5C16F97A0}" type="presParOf" srcId="{0F50B323-B2BD-48C8-9020-F4AEEA5ADE81}" destId="{1787D154-67E7-4EF0-A753-F73B47D10D6C}" srcOrd="0" destOrd="0" presId="urn:microsoft.com/office/officeart/2005/8/layout/radial6"/>
    <dgm:cxn modelId="{83AC249D-1265-4FFF-BADC-C498E0E5B95D}" type="presParOf" srcId="{0F50B323-B2BD-48C8-9020-F4AEEA5ADE81}" destId="{D3CB6FA1-C331-488C-B766-83B02F129B33}" srcOrd="1" destOrd="0" presId="urn:microsoft.com/office/officeart/2005/8/layout/radial6"/>
    <dgm:cxn modelId="{C6738B8B-1984-4BEC-86B6-7844968034B9}" type="presParOf" srcId="{0F50B323-B2BD-48C8-9020-F4AEEA5ADE81}" destId="{875EE053-112A-4F48-BAC2-43EB1A8621FC}" srcOrd="2" destOrd="0" presId="urn:microsoft.com/office/officeart/2005/8/layout/radial6"/>
    <dgm:cxn modelId="{3C827E5F-3DED-46EC-9FB7-FDBE564ED223}" type="presParOf" srcId="{0F50B323-B2BD-48C8-9020-F4AEEA5ADE81}" destId="{E85830A9-0144-4601-9C82-BB9F11644385}" srcOrd="3" destOrd="0" presId="urn:microsoft.com/office/officeart/2005/8/layout/radial6"/>
    <dgm:cxn modelId="{F3EB249F-1B8C-44B9-A2FF-69B86B51FDC4}" type="presParOf" srcId="{0F50B323-B2BD-48C8-9020-F4AEEA5ADE81}" destId="{8D93E544-5AFA-4B3F-8CA0-C31342C7FD9D}" srcOrd="4" destOrd="0" presId="urn:microsoft.com/office/officeart/2005/8/layout/radial6"/>
    <dgm:cxn modelId="{AC4181D2-1D33-4CFA-A998-50D8467B18FA}" type="presParOf" srcId="{0F50B323-B2BD-48C8-9020-F4AEEA5ADE81}" destId="{FDE370B8-691D-4A98-899B-038DE834055F}" srcOrd="5" destOrd="0" presId="urn:microsoft.com/office/officeart/2005/8/layout/radial6"/>
    <dgm:cxn modelId="{8B3D3570-2DFD-4292-9AAB-8F9E2C8F758E}" type="presParOf" srcId="{0F50B323-B2BD-48C8-9020-F4AEEA5ADE81}" destId="{397663E8-483F-418B-A9AD-B3F2CB58BEFD}" srcOrd="6" destOrd="0" presId="urn:microsoft.com/office/officeart/2005/8/layout/radial6"/>
    <dgm:cxn modelId="{1D59F6AF-FD34-4C92-9810-5C3CDAB5CCA6}" type="presParOf" srcId="{0F50B323-B2BD-48C8-9020-F4AEEA5ADE81}" destId="{96D878C1-95DA-4502-81E3-949A573587D3}" srcOrd="7" destOrd="0" presId="urn:microsoft.com/office/officeart/2005/8/layout/radial6"/>
    <dgm:cxn modelId="{5D3734A3-F1D7-45E9-8A8F-EE4D56A50882}" type="presParOf" srcId="{0F50B323-B2BD-48C8-9020-F4AEEA5ADE81}" destId="{F9945E3B-E61B-4BF2-A9D8-C3F73E9F6DDE}" srcOrd="8" destOrd="0" presId="urn:microsoft.com/office/officeart/2005/8/layout/radial6"/>
    <dgm:cxn modelId="{DB48A251-3E3E-4FD0-97DC-0C0F6648EE02}" type="presParOf" srcId="{0F50B323-B2BD-48C8-9020-F4AEEA5ADE81}" destId="{2C6DE2B9-0410-4BFF-A971-3A66DB221B1F}" srcOrd="9" destOrd="0" presId="urn:microsoft.com/office/officeart/2005/8/layout/radial6"/>
    <dgm:cxn modelId="{FDB0B455-F9EA-48B3-A176-0164AAFA604D}" type="presParOf" srcId="{0F50B323-B2BD-48C8-9020-F4AEEA5ADE81}" destId="{A8A99E72-A6C9-4955-A103-778AA689D506}" srcOrd="10" destOrd="0" presId="urn:microsoft.com/office/officeart/2005/8/layout/radial6"/>
    <dgm:cxn modelId="{55C378DE-C407-490F-AFB0-DD5EFB98E108}" type="presParOf" srcId="{0F50B323-B2BD-48C8-9020-F4AEEA5ADE81}" destId="{439C47F3-47C1-48E0-A257-3C310343515A}" srcOrd="11" destOrd="0" presId="urn:microsoft.com/office/officeart/2005/8/layout/radial6"/>
    <dgm:cxn modelId="{FA1B76F7-47F8-40F2-8668-43DFFD80ED37}" type="presParOf" srcId="{0F50B323-B2BD-48C8-9020-F4AEEA5ADE81}" destId="{DA3C3315-CADE-45D8-BEF1-C67BE7D5263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C3315-CADE-45D8-BEF1-C67BE7D5263E}">
      <dsp:nvSpPr>
        <dsp:cNvPr id="0" name=""/>
        <dsp:cNvSpPr/>
      </dsp:nvSpPr>
      <dsp:spPr>
        <a:xfrm>
          <a:off x="1773123" y="473760"/>
          <a:ext cx="3225670" cy="3225670"/>
        </a:xfrm>
        <a:prstGeom prst="blockArc">
          <a:avLst>
            <a:gd name="adj1" fmla="val 10655565"/>
            <a:gd name="adj2" fmla="val 16897799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6DE2B9-0410-4BFF-A971-3A66DB221B1F}">
      <dsp:nvSpPr>
        <dsp:cNvPr id="0" name=""/>
        <dsp:cNvSpPr/>
      </dsp:nvSpPr>
      <dsp:spPr>
        <a:xfrm>
          <a:off x="1774512" y="538161"/>
          <a:ext cx="3225670" cy="3225670"/>
        </a:xfrm>
        <a:prstGeom prst="blockArc">
          <a:avLst>
            <a:gd name="adj1" fmla="val 4705296"/>
            <a:gd name="adj2" fmla="val 10796139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7663E8-483F-418B-A9AD-B3F2CB58BEFD}">
      <dsp:nvSpPr>
        <dsp:cNvPr id="0" name=""/>
        <dsp:cNvSpPr/>
      </dsp:nvSpPr>
      <dsp:spPr>
        <a:xfrm>
          <a:off x="2358613" y="529050"/>
          <a:ext cx="3225670" cy="3225670"/>
        </a:xfrm>
        <a:prstGeom prst="blockArc">
          <a:avLst>
            <a:gd name="adj1" fmla="val 23753"/>
            <a:gd name="adj2" fmla="val 5987467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5830A9-0144-4601-9C82-BB9F11644385}">
      <dsp:nvSpPr>
        <dsp:cNvPr id="0" name=""/>
        <dsp:cNvSpPr/>
      </dsp:nvSpPr>
      <dsp:spPr>
        <a:xfrm>
          <a:off x="2359605" y="482985"/>
          <a:ext cx="3225670" cy="3225670"/>
        </a:xfrm>
        <a:prstGeom prst="blockArc">
          <a:avLst>
            <a:gd name="adj1" fmla="val 15610336"/>
            <a:gd name="adj2" fmla="val 1243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87D154-67E7-4EF0-A753-F73B47D10D6C}">
      <dsp:nvSpPr>
        <dsp:cNvPr id="0" name=""/>
        <dsp:cNvSpPr/>
      </dsp:nvSpPr>
      <dsp:spPr>
        <a:xfrm>
          <a:off x="2960592" y="1375989"/>
          <a:ext cx="1485899" cy="14858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3500" b="1" kern="1200" dirty="0" smtClean="0"/>
            <a:t>DATA</a:t>
          </a:r>
        </a:p>
      </dsp:txBody>
      <dsp:txXfrm>
        <a:off x="3178197" y="1593594"/>
        <a:ext cx="1050689" cy="1050689"/>
      </dsp:txXfrm>
    </dsp:sp>
    <dsp:sp modelId="{D3CB6FA1-C331-488C-B766-83B02F129B33}">
      <dsp:nvSpPr>
        <dsp:cNvPr id="0" name=""/>
        <dsp:cNvSpPr/>
      </dsp:nvSpPr>
      <dsp:spPr>
        <a:xfrm>
          <a:off x="2562790" y="-23395"/>
          <a:ext cx="2281504" cy="11338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Improve coverage, reach, intensity  of services</a:t>
          </a:r>
          <a:endParaRPr lang="en-US" sz="1800" kern="1200" dirty="0"/>
        </a:p>
      </dsp:txBody>
      <dsp:txXfrm>
        <a:off x="2896909" y="142659"/>
        <a:ext cx="1613266" cy="801779"/>
      </dsp:txXfrm>
    </dsp:sp>
    <dsp:sp modelId="{8D93E544-5AFA-4B3F-8CA0-C31342C7FD9D}">
      <dsp:nvSpPr>
        <dsp:cNvPr id="0" name=""/>
        <dsp:cNvSpPr/>
      </dsp:nvSpPr>
      <dsp:spPr>
        <a:xfrm>
          <a:off x="4616602" y="1529837"/>
          <a:ext cx="1860397" cy="12458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Improve quality of data</a:t>
          </a:r>
          <a:endParaRPr lang="en-US" sz="2000" kern="1200" dirty="0"/>
        </a:p>
      </dsp:txBody>
      <dsp:txXfrm>
        <a:off x="4889051" y="1712290"/>
        <a:ext cx="1315499" cy="880961"/>
      </dsp:txXfrm>
    </dsp:sp>
    <dsp:sp modelId="{96D878C1-95DA-4502-81E3-949A573587D3}">
      <dsp:nvSpPr>
        <dsp:cNvPr id="0" name=""/>
        <dsp:cNvSpPr/>
      </dsp:nvSpPr>
      <dsp:spPr>
        <a:xfrm>
          <a:off x="2576332" y="3174265"/>
          <a:ext cx="2254419" cy="10401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Priority setting and resource allocation</a:t>
          </a:r>
          <a:endParaRPr lang="en-US" sz="2000" kern="1200" dirty="0"/>
        </a:p>
      </dsp:txBody>
      <dsp:txXfrm>
        <a:off x="2906484" y="3326589"/>
        <a:ext cx="1594115" cy="735482"/>
      </dsp:txXfrm>
    </dsp:sp>
    <dsp:sp modelId="{A8A99E72-A6C9-4955-A103-778AA689D506}">
      <dsp:nvSpPr>
        <dsp:cNvPr id="0" name=""/>
        <dsp:cNvSpPr/>
      </dsp:nvSpPr>
      <dsp:spPr>
        <a:xfrm>
          <a:off x="789874" y="1632701"/>
          <a:ext cx="2044167" cy="10401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Accountability </a:t>
          </a:r>
          <a:endParaRPr lang="en-US" sz="1800" kern="1200" dirty="0"/>
        </a:p>
      </dsp:txBody>
      <dsp:txXfrm>
        <a:off x="1089235" y="1785024"/>
        <a:ext cx="1445445" cy="7354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2899B8A7-F80D-4417-8CBF-68FF4C9A30BE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9DE58B6D-2C4B-4E3C-92C1-E76909249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458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F0C7DCD6-D740-4774-A699-AE8D1246DA3B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ADE84212-6985-4063-B6FB-FC46371CB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48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84212-6985-4063-B6FB-FC46371CB74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022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86DC61-8F07-47E6-AC49-50979AAF2362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" y="306388"/>
            <a:ext cx="6780213" cy="508635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3937" y="5587687"/>
            <a:ext cx="5309504" cy="3131648"/>
          </a:xfrm>
        </p:spPr>
        <p:txBody>
          <a:bodyPr/>
          <a:lstStyle/>
          <a:p>
            <a:r>
              <a:rPr lang="en-GB" dirty="0" smtClean="0"/>
              <a:t>Which steps you focus</a:t>
            </a:r>
            <a:r>
              <a:rPr lang="en-GB" baseline="0" dirty="0" smtClean="0"/>
              <a:t> on more depends on your objective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66218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DEF614-586C-4E20-BC87-8692A9C02A97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2300" dirty="0"/>
              <a:t>Tanzania has moved from this… [a paper map] pinned on the wall pins identifying USG supported sites. Right slide looking at first layer represents estimated HIV+ persons we’ve added a top layer to show USG sites along major roads. Could easily replace HIV+ estimates with HIV incidence numbers or newly diagnosed HIV+ </a:t>
            </a:r>
            <a:r>
              <a:rPr lang="en-US" sz="2300" dirty="0" err="1"/>
              <a:t>ppl</a:t>
            </a:r>
            <a:r>
              <a:rPr lang="en-US" sz="2300" dirty="0"/>
              <a:t> who entered into care.  </a:t>
            </a:r>
          </a:p>
          <a:p>
            <a:endParaRPr lang="en-US" sz="2300" dirty="0"/>
          </a:p>
          <a:p>
            <a:r>
              <a:rPr lang="en-US" sz="2300" dirty="0"/>
              <a:t>Map credit: Nathan Heard</a:t>
            </a:r>
          </a:p>
        </p:txBody>
      </p:sp>
    </p:spTree>
    <p:extLst>
      <p:ext uri="{BB962C8B-B14F-4D97-AF65-F5344CB8AC3E}">
        <p14:creationId xmlns:p14="http://schemas.microsoft.com/office/powerpoint/2010/main" val="578859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573" indent="-228573">
              <a:buAutoNum type="arabicPeriod"/>
            </a:pPr>
            <a:r>
              <a:rPr lang="en-US" dirty="0" smtClean="0"/>
              <a:t>Coordinates such as </a:t>
            </a:r>
            <a:r>
              <a:rPr lang="en-US" dirty="0" err="1" smtClean="0"/>
              <a:t>lat</a:t>
            </a:r>
            <a:r>
              <a:rPr lang="en-US" dirty="0" smtClean="0"/>
              <a:t>/</a:t>
            </a:r>
            <a:r>
              <a:rPr lang="en-US" dirty="0" err="1" smtClean="0"/>
              <a:t>longitudue</a:t>
            </a:r>
            <a:r>
              <a:rPr lang="en-US" dirty="0" smtClean="0"/>
              <a:t>,</a:t>
            </a:r>
            <a:r>
              <a:rPr lang="en-US" baseline="0" dirty="0" smtClean="0"/>
              <a:t> elevation produce a </a:t>
            </a:r>
            <a:r>
              <a:rPr lang="en-US" baseline="0" dirty="0" err="1" smtClean="0"/>
              <a:t>shapefile</a:t>
            </a:r>
            <a:r>
              <a:rPr lang="en-US" baseline="0" dirty="0" smtClean="0"/>
              <a:t>. 2. HIV indicator data in a DB based on diff geographic levels. 3. Mapping software links the two together 4. GIS software (</a:t>
            </a:r>
            <a:r>
              <a:rPr lang="en-US" baseline="0" dirty="0" err="1" smtClean="0"/>
              <a:t>epi</a:t>
            </a:r>
            <a:r>
              <a:rPr lang="en-US" baseline="0" dirty="0" smtClean="0"/>
              <a:t> info, arc </a:t>
            </a:r>
            <a:r>
              <a:rPr lang="en-US" baseline="0" dirty="0" err="1" smtClean="0"/>
              <a:t>gis</a:t>
            </a:r>
            <a:r>
              <a:rPr lang="en-US" baseline="0" dirty="0" smtClean="0"/>
              <a:t>) displays a map for visualization</a:t>
            </a:r>
          </a:p>
          <a:p>
            <a:pPr marL="228573" indent="-228573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E068C-3B4A-4723-ACB9-01638B67B1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5492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E068C-3B4A-4723-ACB9-01638B67B10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802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15" indent="-171415"/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82EBF-30E2-49A9-B7AF-FE9E0519937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9096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441D0-4D0A-4B62-BE3E-6D4F9E7F4D87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3522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E068C-3B4A-4723-ACB9-01638B67B10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7893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1F324-19E6-43A0-87D1-756D0C72638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860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1F324-19E6-43A0-87D1-756D0C726389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193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1F324-19E6-43A0-87D1-756D0C726389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149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84212-6985-4063-B6FB-FC46371CB74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445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may this be the case? High mortality? Combination</a:t>
            </a:r>
            <a:r>
              <a:rPr lang="en-US" baseline="0" dirty="0" smtClean="0"/>
              <a:t> of factors?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1F324-19E6-43A0-87D1-756D0C726389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469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might this</a:t>
            </a:r>
            <a:r>
              <a:rPr lang="en-US" baseline="0" dirty="0" smtClean="0"/>
              <a:t> </a:t>
            </a:r>
            <a:r>
              <a:rPr lang="en-US" dirty="0" smtClean="0"/>
              <a:t>be the case? High mortality? Combination</a:t>
            </a:r>
            <a:r>
              <a:rPr lang="en-US" baseline="0" dirty="0" smtClean="0"/>
              <a:t> of factors?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1F324-19E6-43A0-87D1-756D0C726389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5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84212-6985-4063-B6FB-FC46371CB74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663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E068C-3B4A-4723-ACB9-01638B67B10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360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84212-6985-4063-B6FB-FC46371CB74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2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84212-6985-4063-B6FB-FC46371CB74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904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84212-6985-4063-B6FB-FC46371CB74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89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84212-6985-4063-B6FB-FC46371CB74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125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1F324-19E6-43A0-87D1-756D0C72638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903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7C9E4-AE4D-49D6-9AE0-04AF969B6ADE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766F-D685-4055-B22B-024BD6A81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70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7C9E4-AE4D-49D6-9AE0-04AF969B6ADE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766F-D685-4055-B22B-024BD6A81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685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7C9E4-AE4D-49D6-9AE0-04AF969B6ADE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766F-D685-4055-B22B-024BD6A81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68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66284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7C9E4-AE4D-49D6-9AE0-04AF969B6ADE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766F-D685-4055-B22B-024BD6A81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12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7C9E4-AE4D-49D6-9AE0-04AF969B6ADE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766F-D685-4055-B22B-024BD6A81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05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7C9E4-AE4D-49D6-9AE0-04AF969B6ADE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766F-D685-4055-B22B-024BD6A81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97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7C9E4-AE4D-49D6-9AE0-04AF969B6ADE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766F-D685-4055-B22B-024BD6A81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09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7C9E4-AE4D-49D6-9AE0-04AF969B6ADE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766F-D685-4055-B22B-024BD6A81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0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7C9E4-AE4D-49D6-9AE0-04AF969B6ADE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766F-D685-4055-B22B-024BD6A81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427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7C9E4-AE4D-49D6-9AE0-04AF969B6ADE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766F-D685-4055-B22B-024BD6A81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914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7C9E4-AE4D-49D6-9AE0-04AF969B6ADE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766F-D685-4055-B22B-024BD6A81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63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7C9E4-AE4D-49D6-9AE0-04AF969B6ADE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0766F-D685-4055-B22B-024BD6A81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62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0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eg"/><Relationship Id="rId7" Type="http://schemas.openxmlformats.org/officeDocument/2006/relationships/hyperlink" Target="https://www.google.com/fusiontables/DataSource?docid=1Mp4onogeLJW_KSw07dOKnRejCCB1MVg65rOaO4Qa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6.png"/><Relationship Id="rId5" Type="http://schemas.openxmlformats.org/officeDocument/2006/relationships/hyperlink" Target="https://www.google.com/fusiontables/DataSource?docid=1UBXR5zDg8L6iUYc9MGogAfcaDsYmER1Tk0yBbfvy" TargetMode="Externa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hyperlink" Target="https://www.google.com/fusiontables/DataSource?docid=1UBXR5zDg8L6iUYc9MGogAfcaDsYmER1Tk0yBbfvy" TargetMode="External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hyperlink" Target="https://www.google.com/fusiontables/DataSource?docid=1aE7ELkM0SdE_QJsLSBj8PPA_zZm5VEZX77wLBCiB" TargetMode="External"/><Relationship Id="rId9" Type="http://schemas.openxmlformats.org/officeDocument/2006/relationships/hyperlink" Target="https://www.google.com/fusiontables/DataSource?docid=1Mp4onogeLJW_KSw07dOKnRejCCB1MVg65rOaO4Qa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14.png"/><Relationship Id="rId5" Type="http://schemas.openxmlformats.org/officeDocument/2006/relationships/hyperlink" Target="http://www.nacptz.org/" TargetMode="Externa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1.xml"/><Relationship Id="rId4" Type="http://schemas.openxmlformats.org/officeDocument/2006/relationships/chart" Target="../charts/char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4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chart" Target="../charts/char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2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3.xml"/><Relationship Id="rId4" Type="http://schemas.openxmlformats.org/officeDocument/2006/relationships/image" Target="../media/image2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4" Type="http://schemas.openxmlformats.org/officeDocument/2006/relationships/chart" Target="../charts/char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4" Type="http://schemas.openxmlformats.org/officeDocument/2006/relationships/chart" Target="../charts/char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0.xml"/><Relationship Id="rId4" Type="http://schemas.openxmlformats.org/officeDocument/2006/relationships/hyperlink" Target="https://sites.google.com/?pli=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hyperlink" Target="http://datause.ucsf.ed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data:image/jpeg;base64,/9j/4AAQSkZJRgABAQAAAQABAAD/2wCEAAkGBxQTEhQUExQUFRQXFxwYFxcVFxccFxcYHBcXFxwXFBgcHSggHB0lHBcXITEhJSksLi4uFx8zODMsNygtLiwBCgoKDg0OGhAQGywkHyQsLCwsLCwsLCwsLCwsLCwsLCwsLCwsLCwsLCwsLCwsLCwsLCwsLCwsLCwsLCwsLCwsLP/AABEIALcBEwMBEQACEQEDEQH/xAAcAAACAgMBAQAAAAAAAAAAAAACAwEEAAYHBQj/xABJEAABAwEEBgINCgMIAwAAAAABAAIDEQQGITEFEkFRYXFy0gcTIjJCUlNUgZKho9EWIzNEYpGTscHwQ2NzFCQ0g7LC4fEXgrP/xAAbAQADAAMBAQAAAAAAAAAAAAAAAQIDBAUGB//EADIRAAIBAgMFBgcBAQADAAAAAAABAgMRBCFRBRIxQdETIlJxobEUFWGBkcHw4ZIGMkL/2gAMAwEAAhEDEQA/AOZQtWuaMmMDRzSJZXtDU0ZIsiOPJANmx6AvPNZqNNZIvEccW/0zs5Zcs1UZNDhUcTp2g9MRWlmtC6pHfNPfN4Ob+uR2FZU0zZjJS4HrNZUJlGtabuMyWr4KRvzLcmO5U7w8sOG1albDKWccmdjB7VlT7tbNa8119zQrVYHRvLJGua8Zh2fMbxxGC501KDs0ekpyhVipQd0L1FFy7E9rRcdhrGqGykgqUS4lApiCY1JsYLmJpiK5jNaLJfIx2zMEHtRvBujWx7FNyrDWQqHIpRFPjAVp3JaSBbHWqblYLXFvs+SamQ4LiBKzcqiyZIW6DNUpEOAntau5G6hkcSlyKURtMKKbmS3IQ+JWpGJxFSR0oqUrkSjYX2pVvEbi5Atb6U2yVEaI+SneMm5cAxYJ7xLgrFYtKyXRrNO42MYLOeIY6Mb0EsGeNCCLIEaB3HRx7M0EORYskjonh8b3Ne3ItOI4cRwKLiU2s0dMutfVklGWnVjfkJB9G7peIfZyyWWNTU2aeKTyll7G55GuY4LIbZW0noiK0s1ZWAjYcnNO9rtn5FY6lONRWkbGHxNXDy3qbt7PzNA0/dGWz922skPjAYtH8xv6jDlkuTXws6eazR6rBbTpYi0X3Zaa+T/XHzNefGtRM6TQstVXFYKQJIbCbHtSuMPUwU3zAyRmCE8waAa1U2IwMryRewWuEYwlvMdhrWKWxlbtdc1k3rE2CjZgUmxpC3NVJiaAkjVKRDQBbUJ3sK1wHQ4JqQnHIhgTYkQ4JoGKcFSZDRjmVHLehPMN26KxCyGEGuKYr5jA5TYtMhxwTQN5FanJZDXsTNA+NxY9pa4ZgjH0bxxWzGSkro8LUpyhLdkrMZGK0xxTMDdiXFAIloQJ8RoHFIlj4mCqDHJsfq7AkY7nv3avPLZSGn5yHybji3+mfB5Zcq1Vxm0Z6WJlTy4o6poXTENqZrROrTvmnB7Ok39cuKzqSfA6VOrGorxL9NiZkNSvFclkvdwUifmWfw3cqd6eWHDatGvgoyu4ZP0O3gtsTp2hW70dea6+5oNrsb43mORhY4bCPaNhHEYLkThKDtJWZ6elVhVjvQd0KEW0qN4yWMehAS0VQBOolcBcjU0xEtCBmOCAGgYKeYCRgrAhqGBGqi4C5Wqosli6K7isBVMkTjXBWQEGpXKRnajVG8rC3WC5voTuKxXc0D9/ksibZiaSzK/a6lXeyMe7djaUwU8S8kDIxOLFJCCFZhZ1G26JjtDdWRtdzh3zeif2FzFXlRd4mlXwtPERtNffmvI0/Sd2pIDrd/H44GI6Y2c8l06GMp1Xu8JadDy+O2fVw15cY69dPY8a0R4rbOdFgMYmNscyLelcly0LFNyRiLIFAgxviRGcECkNgtT4i2SJzmPBwcDQ+neOBwKd7FQk4yujot1L+skpHatWN+QkGEbul4h9nLJZo1L8To0sZF5Ty+vI3wx5FZDdKektERWhupK0EbCMHNO9p2fkVjq0YVVaSNjDYqrh5b1N29n5o51eS6ctmq5vzkXjAYt6Y2cxhyyXFr4KdLNZo9XgtqUsTaL7stOT8n+uPma8WrSudQkRJbwGFqdwEuOKpCJaxDYBOZVK4yBkeSOYhFKlWIY2lEhguciwFZ4NVlVrEPiYTTNHEBZbiqRNgWhMQwBSUEAkMCRipMloWY8lW8TukSxjYhN8waXIDtO9VvC3CvOTkriYp3ZUcOayowNHUNAaXjtLdaJ2PhMOD282/rkd65eLoyo5TX35P7mnQrwqq8X9uZ7bBsXMm+ZsGt6due19XwUY7aw4MPLxT7OS6OF2rKHdq5rXn/vucLG7HjPv0MnpyfT2NLksb2Ete0tcMwR+6jiu9CpGcd6LujzNWEqc9yas/qA0qjGxjSgljycEGPmACQgbsySdbAYIF/68QmtomJu5s1174TWWjPpIdsbj3v8ATd4PLLhtVRm0ZqOJlSy4rTodV0LpuG1M14XVPhMOD2cHN/XI71nTTOrSrQqq8WXnBMymp6euUyWr4KRvzLfAd1Tyw4bVz8RgIzzhk/Q7eB2zOlaFbvR15rr7/U0C1WWSF5ZIwscNh/MbCOIXFqU5QluyVmeopVYVY79N3Ql4wUIyFVxWUQ3WU2GSkALsk+YiAEwMfSiEAoMTuAEoVRExLmq0yWDqFO6FYBypCCjSY0MOeCkZPa0t4LAhuCbYWBePamhAPFRVUsmJ5orSsWRMxyRUc1ZUzA1meZY5XxvD43Fjhk4GhH/HBdWcIzjuyV0eLjJxe9F2Z0a7d+Wuoy1UY/ZIMGHp+KeOXJefxuyZK8qOa05/bX38zsYbaKl3auT15ffT2N6a4GhBqN/6rzjTR0RGkdFxTt1ZG13OGDm8Qf2FdDF1cPLeg/NcmamKwtLER3ai+/NeRomm7syQVcO7j8YDIfbGznl+S9Ng9pUsR3eEtNfL+ueUxmzquGz4x108+vDyPEAXROcPpggx8xL3UQWlcyzb96YT0LVEGEWRiEFci1ZbQ+J7Xxucx7cnNND/AMjgcE+HAUZuLuuJ0e7XZAZJqx2qkb8hIMI3dIeAfZyyWWNTU6dDGqWVTJ68jeW4ioyWQ3yppbRcU7NSVusNh8Jp3tOxYqtGFVWkjYw+Kq4eW9TdvZ+aOY3lunLZ6ubWSHMuAxaP5jdnSGHJcevgpUs1mj1WC2rSxFovuy05Py6cfM1wtOa07nUGsYpbGEQkAAVAA4JiBcabCmBJclYBbgqQhbAqbAx6EIVqq7k2CaKKXmUhgYlcZLmYJXAW5USA1U8hIIHAgpDK87Np+5XFkSQjDgsmZjyPFJXcPBmUqgD3bu3nlspDQdeLbG45dA+Dyy4bVoYzZ1LEq7ylr119zaw+LnRy4rTpodS0LpuK0s1onYjvmHB7ekP1GC8fi8FUw07VF5Pk/wC04nZo16dZXj/p6a0jI0jXNOXSbJV8FGP2tyYeXin2cs12MHtmVK0K+a15rr7+ZwcbsaM7yo5PTk+nsaXaYHRkse0tcNhGP/I45L01OpCpFSg7pnmalKVOe7NWZ5825WXEsQso1Bik7stMxATMLyZjmIBSJArggV7ZmOwCAWZ71275TWWjfpIfJuOQ/lu8Hll+aqM2jboYidLLitOh1XQOmIbWzWiflTWY7B7Ok39cuKzppnWpV4VVeLPSewUTMppt5Llslq+CkUm1v8Nx/wBp4jDhtXPxGAjPvQyfodvBbZnStCt3o68119/qaHarHJE4slaWOGYP5jYRxC4tSEoS3ZKzPUUqsKsd+DuhEmShcTILCoAHFNCGatVN7DBkYmmBXkCyITIAQBEjcE0xANam2BYjjWNsaRjwhAJcVaEY3AIebAUCrJRNKJDKsz68llirGOTuUpG1JKzJ2Rgau7nlMyXZPDBnYgDAMUAX7FM9jg9hLXNyINCP3uUTpxqRcZq6fIcZOLunZm+3evwHUjtNGOyEg7w9IeCeOXJeYx2w5Q79DNeHn9tffzOth8en3amX15G8wHAY1By4rzNQ3pNPgI0roqO0NDZG1pk7Jzeif2FkwuMq4aW9Tf25Pz/rmpiMLSxEd2ovvzXkc605dmSBxd38Ve+AxaPtjZzy5ZL1+C2nSxNovKWmvk+fueZxmzquGjvLOOvX+seZKdi6ZyokRvxpsQDWQ/WQY7GNFTUoB5KxM4rTmhig2iWMxQDZYs1rfE5r43FjxkWmh/64ZFO9gg3F3i7HRbtdkBklI7VSN+QlGEbul4h45cslljPU6tDHJ5VMvry/w3KTKqyHRK2kdGRWhmpK0OGw5Oad7TsWKrRhVjaaNjD4qrh5b1N29n5o0q1dj+XWPa5IyzYX6wdyIDSP3sXKnsud+7JW+p6Gnt+lurfi7/SzXq0If2P7RT6SDLe/qKfllXVevQv59h/DL8LqI/8AH9o8pB6z+oq+XVdV69A+e4fwy/C6lhlwbR5SD1n9RS9mVdV69A+fYfwy/C6kSXAtHjwfe/qIWzKq5r16B8+w/hl+F1Eu7H1o8pB6z+oq+XVdV69A+fYfwy/C6i/kDaPHg9Z/UR8uq6r16B8+w/hl+F1Mf2P7R48H3v6ify6rqvXoL57h/DL8LqA3sf2nykHrP6iHs+rqvXoHz3D+GX4XUe3sf2nykHrP6iXy2rqvXoP59h/DL8LqRP2P7T5SD1n9RC2dVXNevQHt7D+GX4XUquuFaAfpIPWf1FXy+rqvXoL57h/DL8LqH8grSR9JB6z+oj5fV1Xr0D57h/DL8LqV5LgWivfwes/qKlgauq9ehPzzD+GX4XUB9xLR5SD1n9RHwNTVevQPnmH8MvTqVn3DtGx8OfjP6itYOpza/vsS9tUPDL06izcS0ePD6z+on8HU1X99hfOaHhl+F1OdMYukeZDLEAMogCzEUAZIgD3bu3rlstB38W2Nxy/pnwfy4bVzMfsqji1d5S1X7XP3+psUcTOnly0OnaB0zFam60bsRmx2D2dIfqMOK8TjcDWwkt2osuT5Py6cTq068Ki7p6TG1JWk3ZGWTyNXvDc5slXwUY/azwHcvFPs5ZrvYDbk4dyvmtea6+/mcPF7IjO8qOT05Pp7GjTWV8cmo9pa4bD+fEcV6qlVhVipwd0ecq05024zVmMoshrA9sQPdBlKCooaHVAKZFrOxLECZDkAj3bu3tmstG/SQ1xjce9/pu8Hllw2qozaNuhiZ0suK06HU7v6bhtTNaJ3SYcHs6Q/UVHFZlJM69KtCorxZ6rgmZQXoAU0IAZrIAkjBAAFqAFFlKoANwQAl3/aAGtQBD21QBXmCAE1KAFBm2uCABe3ggCuWivJACHNxQB88AoAbEckAO1dqAGxswQAt52oAyFtcSgD0bJM6NwexzmubiHNNCFFSnCpFwmrp8mNNp3Rvl2r9NcQy1UY44dsHeHpjwTxy5LyO0f/AB+ULzw2a8PP7a+XHzOhSxia3Z/k3WoOWIOR2LzNmnZm8mU9I6LinbqyNruIwc3onZyyWzhsZVw096m/Ncn5r+ZgxOFpYiO7UX35ryND09d2WCrhV8XjAYjpjZzy5ZL2GB2rSxXdfdlpr5P9cTyuL2XVw3eWcddPPrwPAfsouoc9fUMtqECvZhZCiCeLJjKAkhpGCZC4ldxSMqLFjtL43B8bnMc3JzSQRwqE0JScXdPM9SS8tr85m9cp7zLWJreJiH3ntfnM3rlG8zIq9XxMH5T2sfWZvXKW89R9vV8TJ+U9r85n9co3mLt6viZJvRa/OZvXKN5h29XxMX8p7X5zN65RvPUrt6viZLrzWvzmb1yjeeolXq+Jkm8trw/vM3rlG89Q+Iq+JleW8tsz/tM3rlG89S416j/+mYLzWzzmb1yjeeodtU8TDF5rYfrM3rlG9LUTr1PExU94rYfrM3rlG8xxxFTxMQLx2wfWZvXKe8zJ20/Ewo7xWzbaZvXKN5idep4mY+8tr85m9co3mCrVPEylJeS2eczeuU95mZVJ6lV95LXX/EzeuUbzLU5anlNbXks5ujmNogBsRqeA9pQBaj+5ACHMq6lUANLaIAbmgASMPSgD27vXolstAD2yLbG44DoHwT7OG1cvaGyaGMW88p+Jftc/f6melXlT8jpOh9PQ2oAxOxHfMOD29IfqMF4nGbPr4SVqiy5NcH/acTqUasakbo9OULRizJHPI1bTF0WSVfBRjtrPAdy8U8sOG1ehwO3J0rQr95a8119/PgcXH7HjPv0cnpyfT2NMtdlfES17S1w2HPmN44heppVYVYKdN3X0PMVKcqc9yorMqE1WQLEsNECY3WQRYW7NBa4Eh6BWGVqEybWZXekZEDGUFMZRBJDkgQpyC0CHIHYcEyCtM5Bkig4ikKQ2JwTIkgZjVA4iHABBkQTWBAmxc7aYoKi7nnSHFM2UshLmFMu5DTvWwb49mOCALUcdAgBlEAKB7o0QAwupmEAOGLcEAKOaAFubggCxoKyTyTN/swd2xprrNw1Mc3OyA555Y5LVxtbD06TeItuvk87+S19jJTjOUu5xO3WKOQRtEzmvkA7pzBQE8B/1XcMl82rypOq3RTUeSbu/78+b4nYp7yXe4jWYLEzI8zxb32qzCPVmGu+nctae7HHW8Ec89xXY2NQxjnv0Xux5t8H9Lc35cNUcTadbCqO7VV5ckuK+/L+yZzKtSvbHmLWRDmoBMaxuCCW8wSEDTBCBj4xgmY5cRUlEi43Ek4ILDYcECfEIjBBPMUWpF3FlyC7Bg1AQTzEzNTLiwWBA2NYghkF29A7AVqUD4BsKBMrTurggywVirRMyXIMfBA94qxYrZOmWojigC+whAGaiAEB+JQBhO9ADYnYGiABKANsu7cuScB01Yotgp844cAe9HE/dtXA2jt2lh7wo96Xour+i/JtUcLKecskdD0Zo+OztEcTQxo2Dad7jmTxK8biMTVxEt+o7v+4aI6cYRjG0UWppmtaXOIa0Ykk0A5krDCEpyUYq7YpSUFvSdkaVp2+BNWWfAbZDmegDlzP3bV6nAbCStPEf89X+l+Tz+N2y3eFD/rov2zVS8kEkkkmpJxJPEr0iSSsuB56V3K7KlKIMnEZGUEtDapkWBdmkUjGDFAN5DHlBCESIMkRQCRZgQDHNTIYmXNIuPAVIgtEwOQKaJfRMETFGgUpBtwQJ5leUoMkQUDIDvagLCqILAqEFZiHPTLSKbBktk6ZbhG1AF3W/JABBxAQBUecUAExyAPQ0Po6SeTUiaXHb4rRvecgP2Fr4nFUsNDfquy9X5LmXCEpu0UdHu5c6Kz0fJSWUY1I7lh+w07ftHHdReM2jturibwp92Hq/N/pfe506OFjDN5s2cFcM2meRp7T0VnFHHWkphG3vubj4I4n2ro4HZtbFO8VaOr4fbX+vY0sVtClhlZ5y066GgaV01LaDV57nYwd6PieJXr8JgaOFjaCz5t8X/aHlcXjauJleby5JcP8AfMoNK3TTYwoJBe1A0xUeaC2O1kEWFvcgpI9HQ+ipbQ7UhYXnM0oA0b3OOA9KaTfAIU5VJWirnuOuHbfJs/EZ8VW4zOsDW09RD7h23ybPxGfFG5ItYOrp6ki4Nt8k3LyjPijs5B8HW09QfkFbfJs/EZ8UdnIPg62nqGLg26n0bPxGfFHZsTwdbT1K5uHbszGz8RnxS7ORfwlXT1FPuHbj/Db+Iz4p9nIpYWouXqTHcO3V+jZj/MZ8UuzkDwtR8iH3Dt1fo2fiM+KfZsFhamnqNbca3YfNs/EZ8UdnIh4Orp6kPuJbsfm2/iM+KOzkNYSpp6lWa4lu8m38RnxR2bMiw1TQFtw7cf4bfxGfFG4x/DT0JFwLd5Nv4jPijckHw9TT1BdcS2+Sb+Iz4o3GCw1QUbhW3ybcf5jPijcZXYVNBBuFbfJs/EZ8U9xldjPQ1NjVmN0sRn7kAOQBnbcKYoAVM9AG1XaudJNR81Yos6fxH8ge9HE/dtXE2htmnQTjS70vRdft+eRvUMFKec8l6nTdGWKOBgZEwMbuG07ycyeJXi8RiKtebnUd3/cNDpRpxgrRWRbdI1jXOe4NAxJJoAOJWCMJTkoxV2+RFSairydkjS9PXwJBZZsBtkIxPQBy5n7l6jAbCUbTxGb8PV/pHnsZtlt7lD89OrNLe8kkkkk4knEk7yV6NJJWRxHm7viDrFMLIdEgxyCegSGFqZNxOSRfEF70Dsbhdu4kk1JJ6xRZhtPnHjke9HE48NquML8TdoYSUs55L1/w6loywRwxiOJgYwbBtO8nMnicVmSS4HThCMFaKHOcmUC8oAhhwQAbRTBABSnuUAUXuOJQBgGCAJc3JAAyFABjIIAC0OogCu51cygA4WIAMmiAEOIKABGKAK0jMSgD5xidvQA+MoAcHoAs6OsEtodqRMLnbdzRvccgP2KrBXxFKhHfqOy9/IyU6U6j3Yo6Ldy6McFHyUlmzqR3LegN/wBo48l5TH7Xq1+7Dux9X5v9e52MPgo0u9LNm0alVw5M3L2PO01p2KzDHupNjG583HwRxPtW1g9nVsU7rKOr/WpzcZtGlhlZ5y0X70RoultNS2g/OHudjB3o+J4leuweBo4WNoLPm3xf9oeSxWMq4l3m8uS5L+1KBK3DUESZoLXAlrsUCsNaglhPQJBByBNFvRmiZbS/tcLC47Tk1o3vdkB7d1U0m+BkpU5Tdoo6Vdq5kNlLXvpLMPCI7lh/lt3/AGjjyyWaMEjrUcLGnm82bUCrNo8m9F7ILEzuzrSkVbE2mudxd4reJ9FVno4edXhw1MdSrGHHicstfZGtznuc2RsTTkxrGEAdJzSSePsC6EcJSSzVzUdebeTKjuyDpDzj3UPUR8NS09WHbVNSHdkDSA+se6h6iHhqWnuHbT1LH/kDSHnHuoeor+Eo6er6k9vU1Bl7IGkD9Y91D1EnhKWnqxqvU1EC/wBpDy/uoeop+GpaerH209SHdkDSGH9491D1EnhqWnqx9tPUF9/9Iece6h6iTw1LT3BVZ6mC/wDpA/WPdQ9RCw1LT1YdrPUMdkDSAH+I91D1E/hqWnuLtp6iJr/W/wA493D1FMsPSXL3KVWeog390h5x7uHqKOwp6e5XaT1GfL7SHnHu4eoq+Hp6e4u1nqT8vtIH6x7qHqI+Hp6e4drPUB1/Lf5x7qHqJOhT09w7SeokX9t/l/dw9RT2NPQrflqA6/VvJr/aPdxdRLsaegb8tTWVoG0WWPwQBt93bmSTUfNWKPd4bhyPejiceG1cbHbYp0bxpd6Xouv9mb+HwMqnenkvU6JYbDHAwMiaGtGwbeJOZPErytavUrzc6juzs06cYLdirIa6drQXOIa0ZkmgA5qOzlJ2irsdSUYRcpOyRqmm73k1ZZ+5HlCMT0AcuZXcwexkrTxGb8PXoeYxu2XLu0P+unVmp6xJJJJJNSTmeZ3rvpJKyPPyd3dg66YWDMiCd0W4hA0DVBVhgfggiwfbECaN1utcWSaklorFFmG5SPHLwBxOPDaskYX4m3Rwcp5zyXr/AIdKslhjgjEcTAxg2D83HMnicVlSsdSEIwVorIiWZrAXvcGtaKuc4gADeScAqSbdkNu3E5zezslnGOxYDIzOH/yaf9TvQNq36OD51Px1NWpiOUfyc7nmLiXOcXOJqXOJJJ3knEldHgrI1OJXepZREYxQuIMyTNJ8QQwqyQnZJsCu5Y2WY4ZIsBDgkwFaym5ViS9FwsKeVDKQLWpJBcOioRAKSGQ9JggA1Kw7iyVNyh+itGy2h+pE0uO3xWje85AfsVXGrV4UY703b+5HQpUp1ZbsFc6fdq6EVno99JZc6kdy0/Ybv+0ceS8xjtp1KycY92Pq/Pp7nbw2AhS70s37eRtNVxmjdPJ01eCKz590+mDG583eKOftW7hcBUr8Mlr01NHGbQpYVWectOuhoOldMyWh1XnAd6wd6PRtPEr0mGwlPDxtBZ68zyeLxlXEu83lyXJf2orWWyaFhZKB2DTJEucgqxgcgLE4oDIv6I0TNaX6kLNY+EcmtG97tg9p2AppN8CoU5Tdoo6rdi5MVl1XvpLNnrEdyw/y2n/UceWSzRgkdGjhowzebNraVZsngXtvfZ7G0B515SO5ibTWPF3it4n0VWalRlUeXDUxzqKHE4/eO8lotjvnXUYDVsTe8HE+M7ifRRdWlQjT4cdTSnVc+J4pWVmMwOrii9wtYI5IAWDRSMEIAIlO4DHKmIUSoGLa7FSmUY5yGwSEg5qCjEAFRMDHBAAVUjIDkrhYhzkNjSFFylsdhReobKsdr0fZI4WBkTQxo2DbxJzJ4lfP6s5VZb03dntadONOO7FWRa7eGguc4BoxJJoAtedNydorMqU4wi5SdkjVtN3wJBZZ6tG2QjE9AHLmceS6OF2Uk96tn9Op5vG7ZcrwoZLxdF+zVCa4k1JNSTiTzK7VrZI4DbbuyAgRYBwQYyKoAkBMkB+SBoUxyC3kjebrXEkmo+0a0UWxuUjxyPeDnjw2q4wvxM9LCuWcsl6nTLFo+OBgjhY1jBsH5k5k8TisyVuB0YxUVZDZ5wxrnPcGtaKuc4gADeSVSTbsim7HOL19ks0MdiwG2Zwx/wAppy6Tvu2rfo4O3eqfjqas6/KJzVj3OcXvJc4mpLiSSd5JxJW9BczWk+RLpFTZNhbnqWykh9MFZAJSGLc3BS1kMhpQhmOKAJ1kXFYEuSbGJDsVF8yrZGOQxoAhSMlu9NCGZquIgSUhkFIACMEhiHOWNssCqkYsqWUde0zp2KzihOtJTBgz/wDY+CP3ReJo4edb6LU9Ri8dSw+Tzlp10NI0lpmS0GrzQA4MHejlvPErrUcPCku7x15nmMXi6uIleby5Lkv7UpOfRZjUSGROqhkSyJLkBYa12SRDRgKYhgcglot6M0XLaX6kLC47Tk1vF7tn5nZVNJsunTlN2R0q610IrKQ99JZhjrEdyz+m3f8AaOPLJZowSOlSw8YZvNm2tmyVmc8S9F8ILGO7OvKRVsTSNY8XeKOJ9AKy0qMqnDhqROoonIry3sntrqyupGD3MTe8bxPjO4n0UyXTpUo01l+TTnOU+J4RkrgrcuRFhodQUVp2VieIEj1LZSRDTihMBrHK0yWiUAC44JMYoFQUSSncRlEAAVIwFJQQcquIh7UmgTBSAKI4pxYMl+CbBC3FS2MFxSYxL1jZSFuUspCiVFyj1dapJJqTnU1JrtK5FjC227sYAkQZrj0pisN10ibEjNAgw5BNiO2YoC2Rul27jvmpJaNaKPMNH0juY8Ac8eAzWSMG+JnpYZyzlkjpthsMcMbWRNaxoyA/MnMniVlSsb0YqKsgbVK1jXPe4NaBVznGgA3knBUk3kijmt6uySTWOx4DIzOGJ/pNOXSP3bVt08PbOf4MEquhzt8xc4uc4ucTUlxJJO8k4krbTMDJKokKIZpxBkmRG8KxByQMgBIBjHqkyWgy9VcVjAaoAUCouUZVFwJaU0DBcUmNC9ZTcdgmhNCJ1kXCwrXU3KsEx9ChOwmgnSKnIVhAkxWPeLsS6VDkCQDnVSbGKkcsbZSRWLljuXYvrlmMssOCRjfEx+9AkS1+SBND2nNBBb0Xo6a0v1IWFx8I5NaN7nbPz3VTSvwLjTcnZHSbs3WisxD3/OzeMR3LOg3/AHHHlkssYJG3ToxjnzNtherMx5N5b3wWNpDzrS+DEwjWPF3it4n0ArLTpSnw4ESmonILxXontjvnXUjB7mNtQxu4nxncT6KZLep01Dga8puR4rnK2yECCkMaXKrkhGTYq3hWFk0UlBCRPeFYlrkJhYORypsSQsyKd4dg45QnGSE4invxUN5lJZBB6q4rEB6VwsS5ydwIBSAnWTuFjA7GiVwsIooLC1sE75CsA/JSxoAFJDIJUjAe5JsaAc5S2NCVjLPSDlzjCOjSIYUxQKIhk3sTsW4m4XXuo6cNllOpC4VAB7t4/wBo9vAZqowvxKhRvmzpUEDIYwyJjWMGQA27ycyd5OKypW4GyopKyI7ZvTGaHp3sjHGOx4CtDM4Y/wCW05dJ2PAZrapUVxkYp1OSNFfM4kucS4k1JJJJO8k4krbTsa/EU+VJyGkLa9SmOwbnJtiCY9NMTRJencLEvdVDYJCw5TcZIkT3gsT2xPeFYGTFTLMaBa9JMdg3Gqp5iMBQBNUARrIuBmulvBYKqq4hZkUuRViKpACXJNjsQHJXCxDnJNjA1krjBcVLY0A7JJ8BriLNVGZ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101" name="Picture 5" descr="http://th03.deviantart.net/fs48/PRE/i/2009/199/f/1/South_Africa_Flag_Grunge_by_think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304800"/>
            <a:ext cx="9156699" cy="611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66999" y="457200"/>
            <a:ext cx="6477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</a:rPr>
              <a:t>HIV Data Triangulation and Use</a:t>
            </a:r>
            <a:endParaRPr lang="en-US" sz="4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200" y="5100191"/>
            <a:ext cx="49136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>Johannesburg, South Africa</a:t>
            </a:r>
          </a:p>
          <a:p>
            <a:pPr algn="r"/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>17-20 March 2015</a:t>
            </a:r>
            <a:endParaRPr lang="en-US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979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00112"/>
          </a:xfrm>
        </p:spPr>
        <p:txBody>
          <a:bodyPr/>
          <a:lstStyle/>
          <a:p>
            <a:pPr algn="ctr"/>
            <a:r>
              <a:rPr lang="en-US" dirty="0" smtClean="0">
                <a:latin typeface="Calibri" pitchFamily="34" charset="0"/>
              </a:rPr>
              <a:t>Data Is At The Center of M&amp;E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4079174" y="297180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dirty="0"/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914400" y="1326232"/>
          <a:ext cx="73152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33400" y="5634335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/>
              <a:t>But…..only if we review, discuss, interpret, and use it regularly! </a:t>
            </a:r>
            <a:endParaRPr lang="en-US" sz="3200" b="1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E288-2255-4A4E-AFD3-B28B227B4FAB}" type="slidenum">
              <a:rPr lang="en-US" smtClean="0">
                <a:solidFill>
                  <a:schemeClr val="tx1"/>
                </a:solidFill>
              </a:rPr>
              <a:pPr/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6109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821" y="252620"/>
            <a:ext cx="8229600" cy="1143000"/>
          </a:xfrm>
        </p:spPr>
        <p:txBody>
          <a:bodyPr/>
          <a:lstStyle/>
          <a:p>
            <a:r>
              <a:rPr lang="en-US" dirty="0" smtClean="0"/>
              <a:t>Why good data is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2636"/>
            <a:ext cx="8229600" cy="4525963"/>
          </a:xfrm>
        </p:spPr>
        <p:txBody>
          <a:bodyPr/>
          <a:lstStyle/>
          <a:p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48786"/>
            <a:ext cx="2133600" cy="365125"/>
          </a:xfrm>
        </p:spPr>
        <p:txBody>
          <a:bodyPr/>
          <a:lstStyle/>
          <a:p>
            <a:fld id="{DA0E81F5-00F1-4310-9D10-01B6A18C3FFF}" type="slidenum">
              <a:rPr lang="en-GB" sz="1400" smtClean="0"/>
              <a:pPr/>
              <a:t>11</a:t>
            </a:fld>
            <a:endParaRPr lang="en-GB" sz="1400" dirty="0"/>
          </a:p>
        </p:txBody>
      </p:sp>
      <p:sp>
        <p:nvSpPr>
          <p:cNvPr id="5" name="Rectangle 4"/>
          <p:cNvSpPr/>
          <p:nvPr/>
        </p:nvSpPr>
        <p:spPr>
          <a:xfrm>
            <a:off x="98923" y="4820060"/>
            <a:ext cx="8962284" cy="18697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Facility Level 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Serves </a:t>
            </a:r>
            <a:r>
              <a:rPr lang="en-US" sz="1600" dirty="0">
                <a:solidFill>
                  <a:schemeClr val="bg1"/>
                </a:solidFill>
              </a:rPr>
              <a:t>as basis for planning and developing Interventions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</a:rPr>
              <a:t> Allows providers to identify patients/clients in need of services and/or referrals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</a:rPr>
              <a:t> Improves efficiency through administrative organization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</a:rPr>
              <a:t> Inventories resources and determines which supplies and medicines are available and which need to be ordered when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</a:rPr>
              <a:t> Monitors and evaluates quality of care</a:t>
            </a:r>
          </a:p>
        </p:txBody>
      </p:sp>
      <p:sp>
        <p:nvSpPr>
          <p:cNvPr id="6" name="Rectangle 5"/>
          <p:cNvSpPr/>
          <p:nvPr/>
        </p:nvSpPr>
        <p:spPr>
          <a:xfrm>
            <a:off x="3565901" y="1412777"/>
            <a:ext cx="5495306" cy="32607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Region/district level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285750" lvl="0" indent="-28575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 Informs acquisition and distribution of resources</a:t>
            </a:r>
          </a:p>
          <a:p>
            <a:pPr marL="285750" lvl="0" indent="-28575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 Provides evidence for construction and/or expansion of facilities</a:t>
            </a:r>
            <a:endParaRPr lang="en-GB" sz="1600" dirty="0">
              <a:solidFill>
                <a:schemeClr val="tx1"/>
              </a:solidFill>
            </a:endParaRPr>
          </a:p>
          <a:p>
            <a:pPr marL="285750" lvl="0" indent="-28575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 Explains human resource capabilities and challenges</a:t>
            </a:r>
          </a:p>
          <a:p>
            <a:pPr marL="285750" lvl="0" indent="-28575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 Assists with more precise budgeting</a:t>
            </a:r>
            <a:endParaRPr lang="en-GB" sz="1600" dirty="0" smtClean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Assists </a:t>
            </a:r>
            <a:r>
              <a:rPr lang="en-US" sz="1600" dirty="0">
                <a:solidFill>
                  <a:schemeClr val="tx1"/>
                </a:solidFill>
              </a:rPr>
              <a:t>council authorities in planning interventions and monitoring those </a:t>
            </a:r>
            <a:r>
              <a:rPr lang="en-US" sz="1600" dirty="0" smtClean="0">
                <a:solidFill>
                  <a:schemeClr val="tx1"/>
                </a:solidFill>
              </a:rPr>
              <a:t>activities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Demonstrates trends  in calculated indicators used to estimate future </a:t>
            </a:r>
            <a:r>
              <a:rPr lang="en-US" sz="1600" dirty="0" smtClean="0">
                <a:solidFill>
                  <a:schemeClr val="tx1"/>
                </a:solidFill>
              </a:rPr>
              <a:t>changes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Demonstrates </a:t>
            </a:r>
            <a:r>
              <a:rPr lang="en-US" sz="1600" dirty="0">
                <a:solidFill>
                  <a:schemeClr val="tx1"/>
                </a:solidFill>
              </a:rPr>
              <a:t>trends  in calculated indicators used to estimate future </a:t>
            </a:r>
            <a:r>
              <a:rPr lang="en-US" sz="1600" dirty="0" smtClean="0">
                <a:solidFill>
                  <a:schemeClr val="tx1"/>
                </a:solidFill>
              </a:rPr>
              <a:t>changes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793" y="1412776"/>
            <a:ext cx="3337079" cy="326078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National level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 Informs policy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Assists in planning and assessing various interventions to make strategic decisions about the improvement of those interventions </a:t>
            </a:r>
            <a:endParaRPr lang="en-GB" sz="1600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Works towards meeting the overall national goal of reducing the burden of </a:t>
            </a:r>
            <a:r>
              <a:rPr lang="en-US" sz="1600" dirty="0" smtClean="0">
                <a:solidFill>
                  <a:schemeClr val="tx1"/>
                </a:solidFill>
              </a:rPr>
              <a:t>poor health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Provides evidence towards meeting targets</a:t>
            </a:r>
            <a:endParaRPr lang="en-GB" sz="1600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Provides the basis for </a:t>
            </a:r>
            <a:r>
              <a:rPr lang="en-GB" sz="1600" dirty="0" smtClean="0">
                <a:solidFill>
                  <a:schemeClr val="tx1"/>
                </a:solidFill>
              </a:rPr>
              <a:t>M&amp;E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634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HIV Data Triangulation and Use Process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process for incorporating into program plans </a:t>
            </a:r>
          </a:p>
          <a:p>
            <a:pPr lvl="1"/>
            <a:r>
              <a:rPr lang="en-US" b="1" dirty="0" smtClean="0"/>
              <a:t>Where are we now?</a:t>
            </a:r>
          </a:p>
          <a:p>
            <a:pPr lvl="2"/>
            <a:r>
              <a:rPr lang="en-US" dirty="0" smtClean="0"/>
              <a:t>Examine data on the current epidemiology, program coverage and locations and costs</a:t>
            </a:r>
          </a:p>
          <a:p>
            <a:pPr lvl="1"/>
            <a:r>
              <a:rPr lang="en-US" b="1" dirty="0" smtClean="0"/>
              <a:t>Where do we want to go?</a:t>
            </a:r>
          </a:p>
          <a:p>
            <a:pPr lvl="2"/>
            <a:r>
              <a:rPr lang="en-US" dirty="0" smtClean="0"/>
              <a:t>Identify or refine program goals</a:t>
            </a:r>
          </a:p>
          <a:p>
            <a:pPr lvl="1"/>
            <a:r>
              <a:rPr lang="en-US" b="1" dirty="0" smtClean="0"/>
              <a:t>How do we get there?</a:t>
            </a:r>
          </a:p>
          <a:p>
            <a:pPr lvl="2"/>
            <a:r>
              <a:rPr lang="en-US" dirty="0" smtClean="0"/>
              <a:t>Establish a timeline and action steps for achieving program goals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675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questions.jpg"/>
          <p:cNvPicPr>
            <a:picLocks noChangeAspect="1"/>
          </p:cNvPicPr>
          <p:nvPr/>
        </p:nvPicPr>
        <p:blipFill>
          <a:blip r:embed="rId3" cstate="print">
            <a:lum bright="33000" contrast="-11000"/>
          </a:blip>
          <a:stretch>
            <a:fillRect/>
          </a:stretch>
        </p:blipFill>
        <p:spPr>
          <a:xfrm>
            <a:off x="152400" y="2019797"/>
            <a:ext cx="1781175" cy="1870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195" y="80794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HIV Data Triangulation and Use Process	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2882921" y="1600200"/>
            <a:ext cx="2590800" cy="20574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1921" y="1524000"/>
            <a:ext cx="15304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tx1"/>
                </a:solidFill>
                <a:latin typeface="+mn-lt"/>
              </a:rPr>
              <a:t>Surveillance</a:t>
            </a:r>
            <a:endParaRPr lang="en-US" sz="2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6687" y="3647269"/>
            <a:ext cx="12246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+mn-lt"/>
              </a:rPr>
              <a:t>Program </a:t>
            </a:r>
          </a:p>
          <a:p>
            <a:pPr algn="ctr"/>
            <a:r>
              <a:rPr lang="en-US" sz="2200" dirty="0" smtClean="0">
                <a:solidFill>
                  <a:schemeClr val="tx1"/>
                </a:solidFill>
                <a:latin typeface="+mn-lt"/>
              </a:rPr>
              <a:t>data</a:t>
            </a:r>
            <a:endParaRPr lang="en-US" sz="2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90763" y="3816545"/>
            <a:ext cx="10382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+mn-lt"/>
              </a:rPr>
              <a:t>Surveys</a:t>
            </a:r>
            <a:endParaRPr lang="en-US" sz="2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64082" y="1318080"/>
            <a:ext cx="3200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Data Use Tool</a:t>
            </a:r>
            <a:endParaRPr lang="en-US" sz="2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2592" y="2514600"/>
            <a:ext cx="1621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+mn-lt"/>
              </a:rPr>
              <a:t>Available data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Right Arrow 18"/>
          <p:cNvSpPr/>
          <p:nvPr/>
        </p:nvSpPr>
        <p:spPr>
          <a:xfrm rot="10800000">
            <a:off x="3886201" y="5643600"/>
            <a:ext cx="1064693" cy="533400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81600" y="5433636"/>
            <a:ext cx="2130200" cy="9894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cs typeface="Microsoft Sans Serif" pitchFamily="34" charset="0"/>
              </a:rPr>
              <a:t>Identify strengths and gaps</a:t>
            </a:r>
            <a:endParaRPr lang="en-US" sz="2000" dirty="0">
              <a:solidFill>
                <a:schemeClr val="tx1"/>
              </a:solidFill>
              <a:cs typeface="Microsoft Sans Serif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33575" y="5300700"/>
            <a:ext cx="1752600" cy="1219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Program improvement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0975" y="2489797"/>
            <a:ext cx="190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+mn-lt"/>
              </a:rPr>
              <a:t>Questions of interest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Right Arrow 15"/>
          <p:cNvSpPr/>
          <p:nvPr/>
        </p:nvSpPr>
        <p:spPr>
          <a:xfrm rot="14107494">
            <a:off x="1029238" y="4316356"/>
            <a:ext cx="928773" cy="451257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2106232" y="2688417"/>
            <a:ext cx="789368" cy="430574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6541422" y="6294437"/>
            <a:ext cx="2133600" cy="365125"/>
          </a:xfrm>
        </p:spPr>
        <p:txBody>
          <a:bodyPr>
            <a:normAutofit/>
          </a:bodyPr>
          <a:lstStyle/>
          <a:p>
            <a:pPr>
              <a:defRPr/>
            </a:pPr>
            <a:fld id="{F50A34B4-D42B-4AA0-9C83-F6A77A0D281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24" name="Right Arrow 23"/>
          <p:cNvSpPr/>
          <p:nvPr/>
        </p:nvSpPr>
        <p:spPr>
          <a:xfrm>
            <a:off x="5315908" y="2514600"/>
            <a:ext cx="846632" cy="533400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27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387" y="1947728"/>
            <a:ext cx="2265208" cy="127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4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0" t="27188" r="11866" b="8277"/>
          <a:stretch/>
        </p:blipFill>
        <p:spPr bwMode="auto">
          <a:xfrm>
            <a:off x="6313938" y="2681225"/>
            <a:ext cx="1493285" cy="87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7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2" t="33469" r="11301" b="5578"/>
          <a:stretch/>
        </p:blipFill>
        <p:spPr bwMode="auto">
          <a:xfrm>
            <a:off x="7608222" y="3048000"/>
            <a:ext cx="1235673" cy="8482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6" name="Right Arrow 25"/>
          <p:cNvSpPr/>
          <p:nvPr/>
        </p:nvSpPr>
        <p:spPr>
          <a:xfrm rot="6814805">
            <a:off x="7064181" y="4524483"/>
            <a:ext cx="928773" cy="451257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351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By the end of this workshop you will: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33939" y="1143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Create your own website showing the results, interpretations and conclusions drawn from your data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558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1" indent="-457200">
              <a:spcAft>
                <a:spcPts val="2400"/>
              </a:spcAft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Introduction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to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HIV in Mpumalanga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914400" lvl="1" indent="-457200">
              <a:spcAft>
                <a:spcPts val="2400"/>
              </a:spcAft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Introduction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to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Data Triangulation and Use</a:t>
            </a:r>
          </a:p>
          <a:p>
            <a:pPr marL="914400" lvl="1" indent="-457200">
              <a:spcAft>
                <a:spcPts val="2400"/>
              </a:spcAft>
              <a:buFont typeface="+mj-lt"/>
              <a:buAutoNum type="arabicPeriod"/>
            </a:pPr>
            <a:r>
              <a:rPr lang="en-US" dirty="0" smtClean="0"/>
              <a:t>Lecture </a:t>
            </a:r>
            <a:r>
              <a:rPr lang="en-US" dirty="0"/>
              <a:t>guided work: Google Fusion Tables</a:t>
            </a:r>
          </a:p>
          <a:p>
            <a:pPr marL="457200" lvl="1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295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9to5google.files.wordpress.com/2013/09/new-google-logo-knockoff.png?w=704&amp;h=27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0123"/>
            <a:ext cx="2448267" cy="95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57600" y="314091"/>
            <a:ext cx="3326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Fusion Tables</a:t>
            </a:r>
            <a:endParaRPr lang="en-US" sz="3600" dirty="0"/>
          </a:p>
        </p:txBody>
      </p:sp>
      <p:pic>
        <p:nvPicPr>
          <p:cNvPr id="2061" name="Picture 13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2" t="27067" b="5447"/>
          <a:stretch/>
        </p:blipFill>
        <p:spPr bwMode="auto">
          <a:xfrm>
            <a:off x="3088118" y="4561195"/>
            <a:ext cx="3180706" cy="1524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0" t="27188" r="11866" b="8277"/>
          <a:stretch/>
        </p:blipFill>
        <p:spPr bwMode="auto">
          <a:xfrm>
            <a:off x="123692" y="4530262"/>
            <a:ext cx="2767547" cy="162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351285" y="1243616"/>
            <a:ext cx="4169379" cy="2320755"/>
            <a:chOff x="394172" y="2939874"/>
            <a:chExt cx="4169379" cy="2320755"/>
          </a:xfrm>
        </p:grpSpPr>
        <p:pic>
          <p:nvPicPr>
            <p:cNvPr id="2063" name="Picture 1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172" y="2939874"/>
              <a:ext cx="4125786" cy="2320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2721358" y="3857644"/>
              <a:ext cx="184219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Tx/>
                <a:buChar char="-"/>
              </a:pPr>
              <a:endParaRPr lang="en-US" dirty="0">
                <a:solidFill>
                  <a:srgbClr val="00B050"/>
                </a:solidFill>
              </a:endParaRPr>
            </a:p>
          </p:txBody>
        </p:sp>
      </p:grpSp>
      <p:sp>
        <p:nvSpPr>
          <p:cNvPr id="5" name="Right Arrow 4"/>
          <p:cNvSpPr/>
          <p:nvPr/>
        </p:nvSpPr>
        <p:spPr>
          <a:xfrm rot="2541029">
            <a:off x="6662511" y="3880507"/>
            <a:ext cx="642207" cy="3048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 rot="7945868">
            <a:off x="1515497" y="3862671"/>
            <a:ext cx="642207" cy="3048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 rot="5400000">
            <a:off x="4403585" y="3872666"/>
            <a:ext cx="642207" cy="3048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65" name="Picture 17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2" t="33469" r="11301" b="5578"/>
          <a:stretch/>
        </p:blipFill>
        <p:spPr bwMode="auto">
          <a:xfrm>
            <a:off x="6520664" y="4510970"/>
            <a:ext cx="2420041" cy="16612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799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335846"/>
            <a:ext cx="8001000" cy="6201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1</a:t>
            </a:r>
            <a:r>
              <a:rPr lang="en-US" sz="2400" b="1" dirty="0" smtClean="0"/>
              <a:t>. Getting started with Google Fusion Tables</a:t>
            </a:r>
            <a:r>
              <a:rPr lang="en-US" dirty="0"/>
              <a:t>	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1.1. Setup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1.2. Data Inputs	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en-US" dirty="0" smtClean="0"/>
              <a:t>1.3. Importing </a:t>
            </a:r>
            <a:r>
              <a:rPr lang="en-US" dirty="0"/>
              <a:t>data into Google Fusion Tables	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1.4. Calculating </a:t>
            </a:r>
            <a:r>
              <a:rPr lang="en-US" dirty="0"/>
              <a:t>Formulas	</a:t>
            </a:r>
          </a:p>
          <a:p>
            <a:r>
              <a:rPr lang="en-US" sz="2400" b="1" dirty="0" smtClean="0"/>
              <a:t>2. Visualizing data</a:t>
            </a:r>
            <a:endParaRPr lang="en-US" sz="2400" b="1" dirty="0"/>
          </a:p>
          <a:p>
            <a:pPr lvl="1">
              <a:spcAft>
                <a:spcPts val="600"/>
              </a:spcAft>
            </a:pPr>
            <a:r>
              <a:rPr lang="en-US" dirty="0" smtClean="0"/>
              <a:t>2.1. Cards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en-US" dirty="0" smtClean="0"/>
              <a:t>2.2. Charts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en-US" dirty="0" smtClean="0"/>
              <a:t>2.3. Maps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	2.3.1. Point maps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	2.3.2. Polygon maps</a:t>
            </a:r>
          </a:p>
          <a:p>
            <a:r>
              <a:rPr lang="en-US" sz="2400" b="1" dirty="0" smtClean="0"/>
              <a:t>3. Final steps</a:t>
            </a:r>
            <a:endParaRPr lang="en-US" sz="2400" b="1" dirty="0"/>
          </a:p>
          <a:p>
            <a:pPr lvl="1">
              <a:spcAft>
                <a:spcPts val="600"/>
              </a:spcAft>
            </a:pPr>
            <a:r>
              <a:rPr lang="en-US" dirty="0" smtClean="0"/>
              <a:t>3.1. Downloading a dataset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3.2. Filtering data</a:t>
            </a:r>
            <a:endParaRPr lang="en-US" dirty="0"/>
          </a:p>
          <a:p>
            <a:pPr lvl="1"/>
            <a:r>
              <a:rPr lang="en-US" dirty="0" smtClean="0"/>
              <a:t>3.3. Editing data</a:t>
            </a:r>
            <a:endParaRPr lang="en-US" dirty="0"/>
          </a:p>
          <a:p>
            <a:pPr lvl="1"/>
            <a:r>
              <a:rPr lang="en-US" dirty="0" smtClean="0"/>
              <a:t>3.4. Creating </a:t>
            </a:r>
            <a:r>
              <a:rPr lang="en-US" dirty="0"/>
              <a:t>additional </a:t>
            </a:r>
            <a:r>
              <a:rPr lang="en-US" dirty="0" smtClean="0"/>
              <a:t>outputs</a:t>
            </a:r>
            <a:endParaRPr lang="en-US" dirty="0"/>
          </a:p>
          <a:p>
            <a:pPr lvl="1"/>
            <a:r>
              <a:rPr lang="en-US" dirty="0" smtClean="0"/>
              <a:t>3.5. Accessing </a:t>
            </a:r>
            <a:r>
              <a:rPr lang="en-US" dirty="0"/>
              <a:t>saved FusionTables	</a:t>
            </a:r>
          </a:p>
          <a:p>
            <a:pPr lvl="1"/>
            <a:r>
              <a:rPr lang="en-US" dirty="0" smtClean="0"/>
              <a:t>3.6. Sharing </a:t>
            </a:r>
            <a:r>
              <a:rPr lang="en-US" dirty="0"/>
              <a:t>Google FusionTables and </a:t>
            </a:r>
            <a:r>
              <a:rPr lang="en-US" dirty="0" smtClean="0"/>
              <a:t>Charts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73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Map-ART-Sites%20800x76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341216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81000" y="5867400"/>
            <a:ext cx="4343400" cy="4344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en-US" sz="1400" dirty="0" smtClean="0">
                <a:solidFill>
                  <a:schemeClr val="tx2"/>
                </a:solidFill>
                <a:latin typeface="+mj-lt"/>
              </a:rPr>
              <a:t>National </a:t>
            </a:r>
            <a:r>
              <a:rPr lang="en-US" sz="1400" dirty="0">
                <a:solidFill>
                  <a:schemeClr val="tx2"/>
                </a:solidFill>
                <a:latin typeface="+mj-lt"/>
              </a:rPr>
              <a:t>AIDS Control Program, Republic of Tanzania</a:t>
            </a:r>
          </a:p>
          <a:p>
            <a:pPr eaLnBrk="0" hangingPunct="0">
              <a:lnSpc>
                <a:spcPct val="80000"/>
              </a:lnSpc>
              <a:defRPr/>
            </a:pPr>
            <a:r>
              <a:rPr lang="en-US" sz="1400" dirty="0">
                <a:solidFill>
                  <a:schemeClr val="tx2"/>
                </a:solidFill>
                <a:latin typeface="+mj-lt"/>
                <a:hlinkClick r:id="rId5"/>
              </a:rPr>
              <a:t>http://www.nacptz.org/</a:t>
            </a:r>
            <a:endParaRPr lang="en-US" sz="1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038600" y="3581400"/>
            <a:ext cx="4572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610600"/>
            <a:ext cx="4469409" cy="345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Microsoft Sans Serif" pitchFamily="34" charset="0"/>
              </a:rPr>
              <a:t>Mapping data </a:t>
            </a:r>
            <a:endParaRPr lang="en-US" dirty="0">
              <a:cs typeface="Microsoft Sans Serif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F50A34B4-D42B-4AA0-9C83-F6A77A0D281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630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Microsoft Sans Serif" pitchFamily="34" charset="0"/>
              </a:rPr>
              <a:t>Mapping process</a:t>
            </a:r>
            <a:endParaRPr lang="en-US" dirty="0">
              <a:cs typeface="Microsoft Sans Serif" pitchFamily="34" charset="0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152400" y="1752600"/>
            <a:ext cx="1447800" cy="990600"/>
          </a:xfrm>
          <a:prstGeom prst="flowChartProcess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Geographic coordinate data </a:t>
            </a:r>
            <a:endParaRPr lang="en-US" sz="1600" dirty="0"/>
          </a:p>
        </p:txBody>
      </p:sp>
      <p:sp>
        <p:nvSpPr>
          <p:cNvPr id="10" name="Flowchart: Process 9"/>
          <p:cNvSpPr/>
          <p:nvPr/>
        </p:nvSpPr>
        <p:spPr>
          <a:xfrm>
            <a:off x="5943600" y="4821347"/>
            <a:ext cx="1828800" cy="1219200"/>
          </a:xfrm>
          <a:prstGeom prst="flowChartProcess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Mapping software links geographic data and coordinates</a:t>
            </a:r>
            <a:endParaRPr lang="en-US" sz="1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1676400"/>
            <a:ext cx="2007704" cy="142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lowchart: Process 6"/>
          <p:cNvSpPr/>
          <p:nvPr/>
        </p:nvSpPr>
        <p:spPr>
          <a:xfrm>
            <a:off x="5715000" y="2418761"/>
            <a:ext cx="1905000" cy="1066800"/>
          </a:xfrm>
          <a:prstGeom prst="flowChartProcess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HIV indicator database aggregated by geographic level </a:t>
            </a:r>
            <a:endParaRPr lang="en-US" sz="1600" dirty="0"/>
          </a:p>
        </p:txBody>
      </p:sp>
      <p:cxnSp>
        <p:nvCxnSpPr>
          <p:cNvPr id="23" name="Straight Arrow Connector 22"/>
          <p:cNvCxnSpPr>
            <a:stCxn id="9" idx="3"/>
          </p:cNvCxnSpPr>
          <p:nvPr/>
        </p:nvCxnSpPr>
        <p:spPr>
          <a:xfrm>
            <a:off x="1600200" y="2247900"/>
            <a:ext cx="838200" cy="38100"/>
          </a:xfrm>
          <a:prstGeom prst="straightConnector1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lus 42"/>
          <p:cNvSpPr/>
          <p:nvPr/>
        </p:nvSpPr>
        <p:spPr>
          <a:xfrm>
            <a:off x="4419600" y="1981200"/>
            <a:ext cx="838200" cy="838200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1676400"/>
            <a:ext cx="1366652" cy="15475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5965" y="4314264"/>
            <a:ext cx="1567543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F50A34B4-D42B-4AA0-9C83-F6A77A0D281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8" name="Flowchart: Process 7"/>
          <p:cNvSpPr/>
          <p:nvPr/>
        </p:nvSpPr>
        <p:spPr>
          <a:xfrm>
            <a:off x="2338137" y="3071532"/>
            <a:ext cx="1371600" cy="762000"/>
          </a:xfrm>
          <a:prstGeom prst="flowChartProcess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Produce a shape file or </a:t>
            </a:r>
            <a:r>
              <a:rPr lang="en-US" sz="1600" dirty="0" err="1" smtClean="0"/>
              <a:t>KMLdata</a:t>
            </a:r>
            <a:r>
              <a:rPr lang="en-US" sz="1600" dirty="0" smtClean="0"/>
              <a:t> file</a:t>
            </a:r>
            <a:endParaRPr lang="en-US" sz="1600" dirty="0"/>
          </a:p>
        </p:txBody>
      </p:sp>
      <p:sp>
        <p:nvSpPr>
          <p:cNvPr id="16" name="Plus 15"/>
          <p:cNvSpPr/>
          <p:nvPr/>
        </p:nvSpPr>
        <p:spPr>
          <a:xfrm>
            <a:off x="6553200" y="3647077"/>
            <a:ext cx="838200" cy="838200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Process 10"/>
          <p:cNvSpPr/>
          <p:nvPr/>
        </p:nvSpPr>
        <p:spPr>
          <a:xfrm>
            <a:off x="1905000" y="5668489"/>
            <a:ext cx="1524000" cy="990600"/>
          </a:xfrm>
          <a:prstGeom prst="flowChartProcess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Map is produced</a:t>
            </a:r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804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43" grpId="0" animBg="1"/>
      <p:bldP spid="8" grpId="0" animBg="1"/>
      <p:bldP spid="16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Please introduce yourself…</a:t>
            </a:r>
          </a:p>
          <a:p>
            <a:pPr lvl="1"/>
            <a:r>
              <a:rPr lang="en-US" dirty="0" smtClean="0"/>
              <a:t>Name</a:t>
            </a:r>
          </a:p>
          <a:p>
            <a:pPr lvl="1"/>
            <a:r>
              <a:rPr lang="en-US" dirty="0" smtClean="0"/>
              <a:t>Affiliation</a:t>
            </a:r>
          </a:p>
          <a:p>
            <a:pPr lvl="1"/>
            <a:r>
              <a:rPr lang="en-US" dirty="0" smtClean="0"/>
              <a:t>Role</a:t>
            </a:r>
          </a:p>
          <a:p>
            <a:pPr lvl="1"/>
            <a:r>
              <a:rPr lang="en-US" dirty="0" smtClean="0"/>
              <a:t>Say one expectation you have for this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F50A34B4-D42B-4AA0-9C83-F6A77A0D281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389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968" y="37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Key and Indicator </a:t>
            </a:r>
            <a:r>
              <a:rPr lang="en-US" dirty="0" smtClean="0"/>
              <a:t>List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sz="2700" dirty="0" smtClean="0"/>
              <a:t>Recommendation of indicators and formulas to use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6025"/>
          <a:stretch/>
        </p:blipFill>
        <p:spPr>
          <a:xfrm>
            <a:off x="152400" y="2057400"/>
            <a:ext cx="8832232" cy="34992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178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1: S</a:t>
            </a:r>
            <a:r>
              <a:rPr lang="en-US" dirty="0" smtClean="0"/>
              <a:t>mall </a:t>
            </a:r>
            <a:r>
              <a:rPr lang="en-US" dirty="0" smtClean="0"/>
              <a:t>group work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33400" y="2971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200"/>
              </a:spcAft>
              <a:buNone/>
            </a:pPr>
            <a:r>
              <a:rPr lang="en-GB" dirty="0" smtClean="0">
                <a:latin typeface="Calibri"/>
                <a:ea typeface="Times New Roman"/>
                <a:cs typeface="Times New Roman"/>
              </a:rPr>
              <a:t>Please break up into groups of 3-4 people. Use Google Fusion Tables to </a:t>
            </a:r>
            <a:r>
              <a:rPr lang="en-GB" dirty="0" smtClean="0">
                <a:latin typeface="Calibri"/>
                <a:ea typeface="Times New Roman"/>
                <a:cs typeface="Times New Roman"/>
              </a:rPr>
              <a:t>explore your data and answer </a:t>
            </a:r>
            <a:r>
              <a:rPr lang="en-GB" dirty="0" smtClean="0">
                <a:latin typeface="Calibri"/>
                <a:ea typeface="Times New Roman"/>
                <a:cs typeface="Times New Roman"/>
              </a:rPr>
              <a:t>Questions </a:t>
            </a:r>
            <a:r>
              <a:rPr lang="en-GB" dirty="0" smtClean="0">
                <a:latin typeface="Calibri"/>
                <a:ea typeface="Times New Roman"/>
                <a:cs typeface="Times New Roman"/>
              </a:rPr>
              <a:t>1 and 2 on the Data Key and Indicator List. </a:t>
            </a:r>
            <a:endParaRPr lang="en-GB" sz="2800" dirty="0" smtClean="0">
              <a:latin typeface="Calibri"/>
              <a:ea typeface="Times New Roman"/>
              <a:cs typeface="Times New Roman"/>
            </a:endParaRPr>
          </a:p>
          <a:p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8994FBDE-0DBE-46BE-8E4C-7855DD3796E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76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Results, interpretation and conclusions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Create your own website </a:t>
            </a:r>
            <a:r>
              <a:rPr lang="en-US" dirty="0" smtClean="0"/>
              <a:t>and present results, interpretation and conclusion </a:t>
            </a:r>
            <a:r>
              <a:rPr lang="en-US" dirty="0"/>
              <a:t>to identify strengths and gaps of data and program </a:t>
            </a:r>
            <a:r>
              <a:rPr lang="en-US" dirty="0" smtClean="0"/>
              <a:t>using </a:t>
            </a:r>
            <a:r>
              <a:rPr lang="en-US" dirty="0"/>
              <a:t>Google Fusion Tables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708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Results, interpretation and conclusions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Create your own website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and present results, interpretation and conclusion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to identify strengths and gaps of data and program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using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Google Fusion Tables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261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90987"/>
            <a:ext cx="7772400" cy="1362075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en-US" dirty="0" smtClean="0"/>
              <a:t>BASICS OF Visually presenting data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2590800"/>
            <a:ext cx="7772400" cy="1500187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E288-2255-4A4E-AFD3-B28B227B4FAB}" type="slidenum">
              <a:rPr lang="en-US" smtClean="0"/>
              <a:pPr/>
              <a:t>24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120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</a:t>
            </a:r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026" y="1143000"/>
            <a:ext cx="8382000" cy="3276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3300" b="1" i="1" dirty="0" smtClean="0"/>
              <a:t>Results</a:t>
            </a:r>
            <a:r>
              <a:rPr lang="en-US" sz="3300" b="1" i="1" dirty="0"/>
              <a:t>:</a:t>
            </a:r>
            <a:r>
              <a:rPr lang="en-US" sz="3300" b="1" dirty="0"/>
              <a:t> </a:t>
            </a:r>
            <a:r>
              <a:rPr lang="en-US" sz="3300" dirty="0" smtClean="0"/>
              <a:t>Simple description/observations of your results (who, what, where, when, magnitude, trend). </a:t>
            </a:r>
          </a:p>
          <a:p>
            <a:r>
              <a:rPr lang="en-US" sz="3300" b="1" i="1" dirty="0" smtClean="0"/>
              <a:t>Interpretation</a:t>
            </a:r>
            <a:r>
              <a:rPr lang="en-US" sz="3300" i="1" dirty="0"/>
              <a:t>: </a:t>
            </a:r>
            <a:r>
              <a:rPr lang="en-US" sz="3300" dirty="0" smtClean="0"/>
              <a:t>Explanation of why your results </a:t>
            </a:r>
            <a:r>
              <a:rPr lang="en-US" sz="3300" i="1" dirty="0" smtClean="0"/>
              <a:t>may have </a:t>
            </a:r>
            <a:r>
              <a:rPr lang="en-US" sz="3300" dirty="0" smtClean="0"/>
              <a:t>occurred.  </a:t>
            </a:r>
            <a:endParaRPr lang="en-US" sz="3300" dirty="0"/>
          </a:p>
          <a:p>
            <a:r>
              <a:rPr lang="en-US" sz="3300" b="1" i="1" dirty="0" smtClean="0"/>
              <a:t>Conclusion</a:t>
            </a:r>
            <a:r>
              <a:rPr lang="en-US" sz="3300" i="1" dirty="0" smtClean="0"/>
              <a:t>: </a:t>
            </a:r>
            <a:r>
              <a:rPr lang="en-US" sz="3300" dirty="0" smtClean="0"/>
              <a:t>the key message of your results, implications and the “action-plan” that you recommend based on your results.</a:t>
            </a:r>
          </a:p>
          <a:p>
            <a:pPr lvl="1"/>
            <a:r>
              <a:rPr lang="en-US" sz="2900" dirty="0" smtClean="0"/>
              <a:t>The “Take Away”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E288-2255-4A4E-AFD3-B28B227B4FA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542" y="5109354"/>
            <a:ext cx="820858" cy="760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86" y="5070762"/>
            <a:ext cx="893197" cy="90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070762"/>
            <a:ext cx="990600" cy="911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746282" y="6397505"/>
            <a:ext cx="396634" cy="330777"/>
            <a:chOff x="914400" y="5943600"/>
            <a:chExt cx="685800" cy="685800"/>
          </a:xfrm>
        </p:grpSpPr>
        <p:sp>
          <p:nvSpPr>
            <p:cNvPr id="9" name="Oval 8"/>
            <p:cNvSpPr/>
            <p:nvPr/>
          </p:nvSpPr>
          <p:spPr>
            <a:xfrm>
              <a:off x="914400" y="5943600"/>
              <a:ext cx="685800" cy="685800"/>
            </a:xfrm>
            <a:prstGeom prst="ellipse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140326" y="6338454"/>
              <a:ext cx="341416" cy="1622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1066800" y="6096000"/>
              <a:ext cx="190500" cy="190500"/>
              <a:chOff x="1066800" y="6096000"/>
              <a:chExt cx="190500" cy="190500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1066800" y="6096000"/>
                <a:ext cx="190500" cy="1905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162050" y="6179127"/>
                <a:ext cx="45719" cy="45719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1353540" y="6083877"/>
              <a:ext cx="190500" cy="190500"/>
              <a:chOff x="1066800" y="6096000"/>
              <a:chExt cx="190500" cy="190500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1066800" y="6096000"/>
                <a:ext cx="190500" cy="1905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162050" y="6179127"/>
                <a:ext cx="45719" cy="45719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" name="Rectangular Callout 16"/>
          <p:cNvSpPr/>
          <p:nvPr/>
        </p:nvSpPr>
        <p:spPr>
          <a:xfrm>
            <a:off x="196045" y="4876800"/>
            <a:ext cx="1743928" cy="988620"/>
          </a:xfrm>
          <a:prstGeom prst="wedgeRectCallout">
            <a:avLst>
              <a:gd name="adj1" fmla="val 7219"/>
              <a:gd name="adj2" fmla="val 99336"/>
            </a:avLst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Nine elephants damaged storefronts on Market St in </a:t>
            </a:r>
            <a:r>
              <a:rPr lang="en-US" sz="1200" dirty="0" err="1" smtClean="0">
                <a:solidFill>
                  <a:schemeClr val="bg1"/>
                </a:solidFill>
              </a:rPr>
              <a:t>Joburg</a:t>
            </a:r>
            <a:r>
              <a:rPr lang="en-US" sz="1200" dirty="0" smtClean="0">
                <a:solidFill>
                  <a:schemeClr val="bg1"/>
                </a:solidFill>
              </a:rPr>
              <a:t> in 2010, one elephant damaged a store in 2013.</a:t>
            </a:r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666808" y="6433090"/>
            <a:ext cx="396634" cy="330777"/>
            <a:chOff x="914400" y="5943600"/>
            <a:chExt cx="685800" cy="685800"/>
          </a:xfrm>
        </p:grpSpPr>
        <p:sp>
          <p:nvSpPr>
            <p:cNvPr id="19" name="Oval 18"/>
            <p:cNvSpPr/>
            <p:nvPr/>
          </p:nvSpPr>
          <p:spPr>
            <a:xfrm>
              <a:off x="914400" y="5943600"/>
              <a:ext cx="685800" cy="685800"/>
            </a:xfrm>
            <a:prstGeom prst="ellipse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140326" y="6338454"/>
              <a:ext cx="341416" cy="1622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066800" y="6096000"/>
              <a:ext cx="190500" cy="190500"/>
              <a:chOff x="1066800" y="6096000"/>
              <a:chExt cx="190500" cy="190500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1066800" y="6096000"/>
                <a:ext cx="190500" cy="1905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162050" y="6179127"/>
                <a:ext cx="45719" cy="45719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1353540" y="6083877"/>
              <a:ext cx="190500" cy="190500"/>
              <a:chOff x="1066800" y="6096000"/>
              <a:chExt cx="190500" cy="190500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1066800" y="6096000"/>
                <a:ext cx="190500" cy="1905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162050" y="6179127"/>
                <a:ext cx="45719" cy="45719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7" name="Rectangular Callout 26"/>
          <p:cNvSpPr/>
          <p:nvPr/>
        </p:nvSpPr>
        <p:spPr>
          <a:xfrm>
            <a:off x="3034217" y="4876800"/>
            <a:ext cx="1953769" cy="1295400"/>
          </a:xfrm>
          <a:prstGeom prst="wedgeRectCallout">
            <a:avLst>
              <a:gd name="adj1" fmla="val 3131"/>
              <a:gd name="adj2" fmla="val 80218"/>
            </a:avLst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The number of elephants on in Pretoria has decreased since 2010 because an elephant lover has started laying a trail of peanuts to Kruger </a:t>
            </a:r>
            <a:r>
              <a:rPr lang="en-US" sz="1200" dirty="0" err="1" smtClean="0">
                <a:solidFill>
                  <a:schemeClr val="bg1"/>
                </a:solidFill>
              </a:rPr>
              <a:t>Natl</a:t>
            </a:r>
            <a:r>
              <a:rPr lang="en-US" sz="1200" dirty="0" smtClean="0">
                <a:solidFill>
                  <a:schemeClr val="bg1"/>
                </a:solidFill>
              </a:rPr>
              <a:t> Park</a:t>
            </a:r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480876" y="6422563"/>
            <a:ext cx="396634" cy="330777"/>
            <a:chOff x="914400" y="5943600"/>
            <a:chExt cx="685800" cy="685800"/>
          </a:xfrm>
        </p:grpSpPr>
        <p:sp>
          <p:nvSpPr>
            <p:cNvPr id="29" name="Oval 28"/>
            <p:cNvSpPr/>
            <p:nvPr/>
          </p:nvSpPr>
          <p:spPr>
            <a:xfrm>
              <a:off x="914400" y="5943600"/>
              <a:ext cx="685800" cy="685800"/>
            </a:xfrm>
            <a:prstGeom prst="ellipse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140326" y="6338454"/>
              <a:ext cx="341416" cy="1622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1066800" y="6096000"/>
              <a:ext cx="190500" cy="190500"/>
              <a:chOff x="1066800" y="6096000"/>
              <a:chExt cx="190500" cy="190500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1066800" y="6096000"/>
                <a:ext cx="190500" cy="1905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1162050" y="6179127"/>
                <a:ext cx="45719" cy="45719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1353540" y="6083877"/>
              <a:ext cx="190500" cy="190500"/>
              <a:chOff x="1066800" y="6096000"/>
              <a:chExt cx="190500" cy="190500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1066800" y="6096000"/>
                <a:ext cx="190500" cy="1905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162050" y="6179127"/>
                <a:ext cx="45719" cy="45719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7" name="Rectangular Callout 36"/>
          <p:cNvSpPr/>
          <p:nvPr/>
        </p:nvSpPr>
        <p:spPr>
          <a:xfrm>
            <a:off x="6172200" y="4876800"/>
            <a:ext cx="1752600" cy="1103222"/>
          </a:xfrm>
          <a:prstGeom prst="wedgeRectCallout">
            <a:avLst>
              <a:gd name="adj1" fmla="val 7219"/>
              <a:gd name="adj2" fmla="val 99336"/>
            </a:avLst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Citizens should be sensitized to encourage elephants to play in Kruger </a:t>
            </a:r>
            <a:r>
              <a:rPr lang="en-US" sz="1200" dirty="0" err="1" smtClean="0">
                <a:solidFill>
                  <a:schemeClr val="bg1"/>
                </a:solidFill>
              </a:rPr>
              <a:t>Natl</a:t>
            </a:r>
            <a:r>
              <a:rPr lang="en-US" sz="1200" dirty="0" smtClean="0">
                <a:solidFill>
                  <a:schemeClr val="bg1"/>
                </a:solidFill>
              </a:rPr>
              <a:t> Park instead of in Pretoria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01346" y="4572000"/>
            <a:ext cx="1797196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Result</a:t>
            </a:r>
            <a:endParaRPr lang="en-US" sz="1600" dirty="0"/>
          </a:p>
        </p:txBody>
      </p:sp>
      <p:sp>
        <p:nvSpPr>
          <p:cNvPr id="49" name="Rectangle 48"/>
          <p:cNvSpPr/>
          <p:nvPr/>
        </p:nvSpPr>
        <p:spPr>
          <a:xfrm>
            <a:off x="3044974" y="4572000"/>
            <a:ext cx="1943011" cy="2427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Interpretation</a:t>
            </a:r>
            <a:endParaRPr lang="en-US" sz="1600" dirty="0"/>
          </a:p>
        </p:txBody>
      </p:sp>
      <p:sp>
        <p:nvSpPr>
          <p:cNvPr id="50" name="Rectangle 49"/>
          <p:cNvSpPr/>
          <p:nvPr/>
        </p:nvSpPr>
        <p:spPr>
          <a:xfrm>
            <a:off x="6172200" y="4548146"/>
            <a:ext cx="1752600" cy="252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Conclusion</a:t>
            </a:r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707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90987"/>
            <a:ext cx="7772400" cy="1362075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2590800"/>
            <a:ext cx="7772400" cy="1500187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E288-2255-4A4E-AFD3-B28B227B4FAB}" type="slidenum">
              <a:rPr lang="en-US" smtClean="0"/>
              <a:pPr/>
              <a:t>26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83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Presenting Data In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7823" y="1524000"/>
            <a:ext cx="8229600" cy="1371599"/>
          </a:xfrm>
        </p:spPr>
        <p:txBody>
          <a:bodyPr>
            <a:noAutofit/>
          </a:bodyPr>
          <a:lstStyle/>
          <a:p>
            <a:r>
              <a:rPr lang="en-US" sz="2400" dirty="0" smtClean="0"/>
              <a:t>Tables may be the only presentation format needed when the data are few, relationships are straightforward  and when display of exact values is important</a:t>
            </a:r>
            <a:r>
              <a:rPr lang="en-US" sz="2400" dirty="0"/>
              <a:t>.</a:t>
            </a:r>
            <a:endParaRPr lang="en-US" sz="2400" dirty="0" smtClean="0"/>
          </a:p>
          <a:p>
            <a:endParaRPr lang="en-US" sz="24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66007" y="3010606"/>
          <a:ext cx="7924800" cy="31645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5752"/>
                <a:gridCol w="1999048"/>
              </a:tblGrid>
              <a:tr h="621894">
                <a:tc gridSpan="2">
                  <a:txBody>
                    <a:bodyPr/>
                    <a:lstStyle/>
                    <a:p>
                      <a:r>
                        <a:rPr lang="en-US" sz="2000" dirty="0" smtClean="0"/>
                        <a:t>Table X. </a:t>
                      </a:r>
                      <a:r>
                        <a:rPr lang="en-US" sz="2000" baseline="0" dirty="0" smtClean="0"/>
                        <a:t>PEPFAR annual progress reporting, PMTCT indicators,  FY12-13, Namibia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418966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</a:rPr>
                        <a:t>Indicator</a:t>
                      </a:r>
                      <a:r>
                        <a:rPr lang="en-US" sz="180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</a:rPr>
                        <a:t>Estimate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892378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</a:rPr>
                        <a:t>Number of pregnant women that</a:t>
                      </a:r>
                      <a:r>
                        <a:rPr lang="en-US" sz="1800" baseline="0" dirty="0" smtClean="0">
                          <a:solidFill>
                            <a:sysClr val="windowText" lastClr="000000"/>
                          </a:solidFill>
                        </a:rPr>
                        <a:t> are tested or know their HIV status at ANC and </a:t>
                      </a:r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</a:rPr>
                        <a:t>L&amp;D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62,142</a:t>
                      </a:r>
                      <a:endParaRPr 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733191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</a:rPr>
                        <a:t>Number of pregnant women with known positive status at entry to ANC or L&amp;D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7,546</a:t>
                      </a:r>
                      <a:endParaRPr 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418966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</a:rPr>
                        <a:t>Number of pregnant women newly</a:t>
                      </a:r>
                      <a:r>
                        <a:rPr lang="en-US" sz="1800" baseline="0" dirty="0" smtClean="0">
                          <a:solidFill>
                            <a:sysClr val="windowText" lastClr="000000"/>
                          </a:solidFill>
                        </a:rPr>
                        <a:t> tested positive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4,251</a:t>
                      </a:r>
                      <a:endParaRPr 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74023" y="6488668"/>
            <a:ext cx="815340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Source: PEPFAR Annual Progress Report, Namibia 2013</a:t>
            </a:r>
            <a:endParaRPr lang="en-US" sz="14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E288-2255-4A4E-AFD3-B28B227B4FAB}" type="slidenum">
              <a:rPr lang="en-US" smtClean="0"/>
              <a:pPr/>
              <a:t>27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125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8031" y="3810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Bar Charts Are Useful to Show Simple Comparisons, Esp. Differences in Quantity.</a:t>
            </a:r>
            <a:endParaRPr lang="en-US" sz="3600" b="1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457200" y="1676400"/>
          <a:ext cx="80772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E288-2255-4A4E-AFD3-B28B227B4FAB}" type="slidenum">
              <a:rPr lang="en-US" smtClean="0"/>
              <a:pPr/>
              <a:t>28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04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Line Charts Are Good for Showing Change Over Time (Trend)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/>
          </p:nvPr>
        </p:nvGraphicFramePr>
        <p:xfrm>
          <a:off x="381000" y="1524000"/>
          <a:ext cx="8229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E288-2255-4A4E-AFD3-B28B227B4FAB}" type="slidenum">
              <a:rPr lang="en-US" smtClean="0"/>
              <a:pPr/>
              <a:t>29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055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762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Data Triangulation and Use in South Africa</a:t>
            </a:r>
            <a:endParaRPr lang="en-US" sz="32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152400" y="1143000"/>
            <a:ext cx="4114800" cy="5243459"/>
            <a:chOff x="1600201" y="927003"/>
            <a:chExt cx="4838700" cy="594369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88" t="3268" r="37112" b="4962"/>
            <a:stretch/>
          </p:blipFill>
          <p:spPr>
            <a:xfrm>
              <a:off x="1600201" y="927003"/>
              <a:ext cx="4838700" cy="5943697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3276600" y="5638800"/>
              <a:ext cx="1524000" cy="6096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4296878" y="1295400"/>
            <a:ext cx="4711052" cy="3352800"/>
          </a:xfrm>
        </p:spPr>
        <p:txBody>
          <a:bodyPr>
            <a:noAutofit/>
          </a:bodyPr>
          <a:lstStyle/>
          <a:p>
            <a:r>
              <a:rPr lang="en-GB" sz="1600" b="1" dirty="0"/>
              <a:t>Jan 2013: </a:t>
            </a:r>
            <a:r>
              <a:rPr lang="en-GB" sz="1600" dirty="0"/>
              <a:t>3 day workshop, 11 participants</a:t>
            </a:r>
          </a:p>
          <a:p>
            <a:pPr lvl="1"/>
            <a:r>
              <a:rPr lang="en-GB" sz="1400" dirty="0"/>
              <a:t>CDC/USAID</a:t>
            </a:r>
          </a:p>
          <a:p>
            <a:r>
              <a:rPr lang="en-GB" sz="1600" b="1" dirty="0"/>
              <a:t>July/Aug 2013</a:t>
            </a:r>
            <a:r>
              <a:rPr lang="en-GB" sz="1600" b="1" dirty="0" smtClean="0"/>
              <a:t>: </a:t>
            </a:r>
            <a:r>
              <a:rPr lang="en-GB" sz="1600" dirty="0" smtClean="0"/>
              <a:t>2.5 day workshop, 18 participants</a:t>
            </a:r>
          </a:p>
          <a:p>
            <a:pPr lvl="1"/>
            <a:r>
              <a:rPr lang="en-GB" sz="1600" dirty="0" smtClean="0"/>
              <a:t>2 PDOH representatives each from: Eastern Cape, Gauteng, KZN, Limpopo, Mpumalanga, Western Cape, </a:t>
            </a:r>
          </a:p>
          <a:p>
            <a:pPr lvl="1"/>
            <a:r>
              <a:rPr lang="en-GB" sz="1600" dirty="0" smtClean="0"/>
              <a:t>NDOH, ANOVA Health Institute, USAID, ACTSASA</a:t>
            </a:r>
          </a:p>
          <a:p>
            <a:r>
              <a:rPr lang="en-GB" sz="1600" b="1" dirty="0" smtClean="0"/>
              <a:t>Nov 2014: </a:t>
            </a:r>
            <a:r>
              <a:rPr lang="en-GB" sz="1600" dirty="0" smtClean="0"/>
              <a:t>3 day workshop, 41 participants</a:t>
            </a:r>
            <a:endParaRPr lang="en-GB" sz="1600" b="1" dirty="0" smtClean="0"/>
          </a:p>
          <a:p>
            <a:pPr lvl="1"/>
            <a:r>
              <a:rPr lang="en-GB" sz="1600" dirty="0"/>
              <a:t>Pilot Data Use and Strategic Planning model for district and facility level </a:t>
            </a:r>
            <a:r>
              <a:rPr lang="en-GB" sz="1600" dirty="0" smtClean="0"/>
              <a:t>audience: Implementing </a:t>
            </a:r>
            <a:r>
              <a:rPr lang="en-GB" sz="1600" dirty="0"/>
              <a:t>Partner (IP, n=16) and DOH staff (n=25) </a:t>
            </a:r>
          </a:p>
          <a:p>
            <a:r>
              <a:rPr lang="en-GB" sz="1600" b="1" dirty="0" smtClean="0"/>
              <a:t>17-20 March 2015</a:t>
            </a:r>
            <a:endParaRPr lang="en-GB" sz="1600" b="1" dirty="0"/>
          </a:p>
          <a:p>
            <a:pPr lvl="1"/>
            <a:r>
              <a:rPr lang="en-US" sz="1600" dirty="0" smtClean="0"/>
              <a:t>District Support Partner Training of Trainers workshop</a:t>
            </a:r>
          </a:p>
          <a:p>
            <a:r>
              <a:rPr lang="en-GB" sz="1600" b="1" dirty="0"/>
              <a:t>2015-2016</a:t>
            </a:r>
          </a:p>
          <a:p>
            <a:pPr lvl="1"/>
            <a:r>
              <a:rPr lang="en-US" sz="1600" dirty="0" smtClean="0"/>
              <a:t>DSPs roll-out </a:t>
            </a:r>
            <a:r>
              <a:rPr lang="en-US" sz="1600" dirty="0"/>
              <a:t>data triangulation </a:t>
            </a:r>
            <a:r>
              <a:rPr lang="en-US" sz="1600" dirty="0" smtClean="0"/>
              <a:t>model to respective districts </a:t>
            </a:r>
            <a:r>
              <a:rPr lang="en-US" sz="1600" dirty="0"/>
              <a:t>in South Africa</a:t>
            </a:r>
            <a:endParaRPr lang="en-GB" sz="16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152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9067800" cy="1143000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en-US" sz="3600" dirty="0" smtClean="0"/>
              <a:t>Bar and Line Charts Can Be Used Together to Show Trends Of Several Related Indicators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/>
          </p:nvPr>
        </p:nvGraphicFramePr>
        <p:xfrm>
          <a:off x="457200" y="1600200"/>
          <a:ext cx="81534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4663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03950"/>
            <a:ext cx="2133600" cy="365125"/>
          </a:xfrm>
        </p:spPr>
        <p:txBody>
          <a:bodyPr/>
          <a:lstStyle/>
          <a:p>
            <a:fld id="{E2A9A186-27C7-4DC9-A870-BB7D2D477E8A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122" name="Picture 2" descr="C:\Users\Hilary Spindler\Dropbox\HTC - Zambia\Outputs\HIV3way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1"/>
          <a:stretch>
            <a:fillRect/>
          </a:stretch>
        </p:blipFill>
        <p:spPr bwMode="auto">
          <a:xfrm>
            <a:off x="457200" y="762000"/>
            <a:ext cx="8229600" cy="580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68704" y="5075127"/>
            <a:ext cx="20574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Est. no. HIV + per sq km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52400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Maps show geographic relationships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424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3241" y="1735998"/>
            <a:ext cx="8229600" cy="99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Be sure to include: </a:t>
            </a:r>
            <a:endParaRPr lang="en-US" sz="2800" i="1" dirty="0" smtClean="0"/>
          </a:p>
          <a:p>
            <a:pPr marL="457200" lvl="1" indent="0">
              <a:buNone/>
            </a:pPr>
            <a:endParaRPr lang="en-US" sz="20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457200" y="2362200"/>
            <a:ext cx="4110841" cy="2068149"/>
          </a:xfrm>
          <a:prstGeom prst="rect">
            <a:avLst/>
          </a:prstGeom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b="1" dirty="0" smtClean="0"/>
              <a:t>What </a:t>
            </a:r>
            <a:r>
              <a:rPr lang="en-US" sz="2800" dirty="0" smtClean="0"/>
              <a:t>(the indicator)</a:t>
            </a:r>
          </a:p>
          <a:p>
            <a:pPr marL="742950" lvl="1" indent="-285750" algn="ctr">
              <a:buFont typeface="Arial" panose="020B0604020202020204" pitchFamily="34" charset="0"/>
              <a:buChar char="•"/>
            </a:pPr>
            <a:r>
              <a:rPr lang="en-US" sz="2400" dirty="0" smtClean="0"/>
              <a:t>HIV prevalence </a:t>
            </a:r>
          </a:p>
          <a:p>
            <a:pPr marL="742950" lvl="1" indent="-285750" algn="ctr">
              <a:buFont typeface="Arial" panose="020B0604020202020204" pitchFamily="34" charset="0"/>
              <a:buChar char="•"/>
            </a:pPr>
            <a:r>
              <a:rPr lang="en-US" sz="2400" dirty="0" smtClean="0"/>
              <a:t>% circumcised </a:t>
            </a:r>
          </a:p>
          <a:p>
            <a:pPr marL="742950" lvl="1" indent="-285750" algn="ctr">
              <a:buFont typeface="Arial" panose="020B0604020202020204" pitchFamily="34" charset="0"/>
              <a:buChar char="•"/>
            </a:pPr>
            <a:r>
              <a:rPr lang="en-US" sz="2400" dirty="0" smtClean="0"/>
              <a:t>% </a:t>
            </a:r>
            <a:r>
              <a:rPr lang="en-US" sz="2400" dirty="0"/>
              <a:t>alive on </a:t>
            </a:r>
            <a:r>
              <a:rPr lang="en-US" sz="2400" dirty="0" smtClean="0"/>
              <a:t>ART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4724400" y="2362200"/>
            <a:ext cx="4038600" cy="2068149"/>
          </a:xfrm>
          <a:prstGeom prst="rect">
            <a:avLst/>
          </a:prstGeom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Who</a:t>
            </a:r>
            <a:endParaRPr lang="en-US" sz="2800" b="1" dirty="0">
              <a:solidFill>
                <a:schemeClr val="bg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/>
              <a:t>pregnant women age </a:t>
            </a:r>
            <a:r>
              <a:rPr lang="en-US" sz="2400" dirty="0" smtClean="0"/>
              <a:t>15-49 </a:t>
            </a:r>
            <a:endParaRPr lang="en-US" sz="2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/>
              <a:t>adults males age </a:t>
            </a:r>
            <a:r>
              <a:rPr lang="en-US" sz="2400" dirty="0" smtClean="0"/>
              <a:t>15-49</a:t>
            </a:r>
            <a:endParaRPr lang="en-US" sz="2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/>
              <a:t> pediatric </a:t>
            </a:r>
            <a:r>
              <a:rPr lang="en-US" sz="2400" dirty="0" smtClean="0"/>
              <a:t>ART patients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4561251"/>
            <a:ext cx="4089070" cy="2068149"/>
          </a:xfrm>
          <a:prstGeom prst="rect">
            <a:avLst/>
          </a:prstGeom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b="1" dirty="0" smtClean="0"/>
              <a:t>Where</a:t>
            </a:r>
          </a:p>
          <a:p>
            <a:pPr marL="742950" lvl="1" indent="-285750" algn="ctr">
              <a:buFont typeface="Arial" panose="020B0604020202020204" pitchFamily="34" charset="0"/>
              <a:buChar char="•"/>
            </a:pPr>
            <a:r>
              <a:rPr lang="en-US" sz="2400" dirty="0" smtClean="0"/>
              <a:t>in Namibia</a:t>
            </a:r>
          </a:p>
          <a:p>
            <a:pPr marL="742950" lvl="1" indent="-285750" algn="ctr">
              <a:buFont typeface="Arial" panose="020B0604020202020204" pitchFamily="34" charset="0"/>
              <a:buChar char="•"/>
            </a:pPr>
            <a:r>
              <a:rPr lang="en-US" sz="2400" dirty="0" smtClean="0"/>
              <a:t>in </a:t>
            </a:r>
            <a:r>
              <a:rPr lang="en-US" sz="2400" dirty="0" err="1"/>
              <a:t>Ohangwena</a:t>
            </a:r>
            <a:r>
              <a:rPr lang="en-US" sz="2400" dirty="0"/>
              <a:t> </a:t>
            </a:r>
            <a:r>
              <a:rPr lang="en-US" sz="2400" dirty="0" smtClean="0"/>
              <a:t>region </a:t>
            </a:r>
          </a:p>
          <a:p>
            <a:pPr marL="742950" lvl="1" indent="-285750" algn="ctr">
              <a:buFont typeface="Arial" panose="020B0604020202020204" pitchFamily="34" charset="0"/>
              <a:buChar char="•"/>
            </a:pPr>
            <a:r>
              <a:rPr lang="en-US" sz="2400" dirty="0" smtClean="0"/>
              <a:t>at </a:t>
            </a:r>
            <a:r>
              <a:rPr lang="en-US" sz="2400" dirty="0" err="1"/>
              <a:t>Engela</a:t>
            </a:r>
            <a:r>
              <a:rPr lang="en-US" sz="2400" dirty="0"/>
              <a:t> Hospital Clinic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24400" y="4558282"/>
            <a:ext cx="4038600" cy="2068149"/>
          </a:xfrm>
          <a:prstGeom prst="rect">
            <a:avLst/>
          </a:prstGeom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b="1" dirty="0" smtClean="0"/>
              <a:t>When</a:t>
            </a:r>
          </a:p>
          <a:p>
            <a:pPr marL="742950" lvl="1" indent="-285750" algn="ctr">
              <a:buFont typeface="Arial" panose="020B0604020202020204" pitchFamily="34" charset="0"/>
              <a:buChar char="•"/>
            </a:pPr>
            <a:r>
              <a:rPr lang="en-US" sz="2400" dirty="0" smtClean="0"/>
              <a:t>in 2012</a:t>
            </a:r>
          </a:p>
          <a:p>
            <a:pPr marL="742950" lvl="1" indent="-285750" algn="ctr">
              <a:buFont typeface="Arial" panose="020B0604020202020204" pitchFamily="34" charset="0"/>
              <a:buChar char="•"/>
            </a:pPr>
            <a:r>
              <a:rPr lang="en-US" sz="2400" dirty="0" smtClean="0"/>
              <a:t>from </a:t>
            </a:r>
            <a:r>
              <a:rPr lang="en-US" sz="2400" dirty="0"/>
              <a:t>2008 to </a:t>
            </a:r>
            <a:r>
              <a:rPr lang="en-US" sz="2400" dirty="0" smtClean="0"/>
              <a:t>2012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E288-2255-4A4E-AFD3-B28B227B4FAB}" type="slidenum">
              <a:rPr lang="en-US" smtClean="0"/>
              <a:pPr/>
              <a:t>32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825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76250" y="1276350"/>
          <a:ext cx="82296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285750" y="6172200"/>
            <a:ext cx="8610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Source: Namibia MOHSS (2012) Annual Implementation Progress Report for the National Strategic Framework (NSF) 2011/12.</a:t>
            </a:r>
          </a:p>
        </p:txBody>
      </p:sp>
      <p:sp>
        <p:nvSpPr>
          <p:cNvPr id="7" name="Rectangle 6"/>
          <p:cNvSpPr/>
          <p:nvPr/>
        </p:nvSpPr>
        <p:spPr>
          <a:xfrm>
            <a:off x="4191000" y="533400"/>
            <a:ext cx="1219200" cy="3048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What ?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76700" y="2209800"/>
            <a:ext cx="1219200" cy="3048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When ?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05081" y="457200"/>
            <a:ext cx="949779" cy="3048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Where ?</a:t>
            </a:r>
            <a:endParaRPr lang="en-US" sz="1600" b="1" dirty="0">
              <a:solidFill>
                <a:srgbClr val="000000"/>
              </a:solidFill>
            </a:endParaRPr>
          </a:p>
        </p:txBody>
      </p:sp>
      <p:cxnSp>
        <p:nvCxnSpPr>
          <p:cNvPr id="12" name="Straight Arrow Connector 11"/>
          <p:cNvCxnSpPr>
            <a:stCxn id="8" idx="1"/>
          </p:cNvCxnSpPr>
          <p:nvPr/>
        </p:nvCxnSpPr>
        <p:spPr>
          <a:xfrm flipH="1" flipV="1">
            <a:off x="3505200" y="2209800"/>
            <a:ext cx="571500" cy="15240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591050" y="838200"/>
            <a:ext cx="190500" cy="41910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990600" y="1066800"/>
            <a:ext cx="304800" cy="76200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85750" y="781050"/>
            <a:ext cx="1066800" cy="3048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Who ?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24" name="Straight Arrow Connector 23"/>
          <p:cNvCxnSpPr>
            <a:stCxn id="10" idx="2"/>
          </p:cNvCxnSpPr>
          <p:nvPr/>
        </p:nvCxnSpPr>
        <p:spPr>
          <a:xfrm flipH="1">
            <a:off x="7696201" y="762000"/>
            <a:ext cx="783770" cy="847725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E288-2255-4A4E-AFD3-B28B227B4FAB}" type="slidenum">
              <a:rPr lang="en-US" smtClean="0"/>
              <a:pPr/>
              <a:t>33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634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Presenting Data Tips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648200"/>
          </a:xfrm>
        </p:spPr>
        <p:txBody>
          <a:bodyPr>
            <a:noAutofit/>
          </a:bodyPr>
          <a:lstStyle/>
          <a:p>
            <a:r>
              <a:rPr lang="en-US" sz="2600" dirty="0"/>
              <a:t>All relevant information needed </a:t>
            </a:r>
            <a:r>
              <a:rPr lang="en-US" sz="2600" dirty="0" smtClean="0"/>
              <a:t>to interpret the table, figure, or map should be included so that the reader can understand </a:t>
            </a:r>
            <a:r>
              <a:rPr lang="en-US" sz="2600" dirty="0"/>
              <a:t>without reference to text (i.e. in a report)</a:t>
            </a:r>
          </a:p>
          <a:p>
            <a:r>
              <a:rPr lang="en-US" sz="2600" dirty="0" smtClean="0"/>
              <a:t>Clearly label your X and Y axes, format consistently (font, font size, style, position)</a:t>
            </a:r>
            <a:endParaRPr lang="en-US" sz="2600" dirty="0"/>
          </a:p>
          <a:p>
            <a:r>
              <a:rPr lang="en-US" sz="2600" dirty="0" smtClean="0"/>
              <a:t>Use data series legends /labels</a:t>
            </a:r>
          </a:p>
          <a:p>
            <a:r>
              <a:rPr lang="en-US" sz="2600" dirty="0"/>
              <a:t>Make the scale appropriate for the findings you want to convey</a:t>
            </a:r>
            <a:r>
              <a:rPr lang="en-US" sz="2600" dirty="0" smtClean="0"/>
              <a:t>.</a:t>
            </a:r>
          </a:p>
          <a:p>
            <a:r>
              <a:rPr lang="en-US" sz="2600" dirty="0" smtClean="0"/>
              <a:t>Reference the </a:t>
            </a:r>
            <a:r>
              <a:rPr lang="en-US" sz="2600" b="1" u="sng" dirty="0" smtClean="0"/>
              <a:t>source </a:t>
            </a:r>
            <a:r>
              <a:rPr lang="en-US" sz="2600" dirty="0" smtClean="0"/>
              <a:t>of your data</a:t>
            </a:r>
            <a:endParaRPr lang="en-US" sz="26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E288-2255-4A4E-AFD3-B28B227B4FAB}" type="slidenum">
              <a:rPr lang="en-US" smtClean="0"/>
              <a:pPr/>
              <a:t>34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549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76250" y="1219200"/>
          <a:ext cx="82296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angle 5"/>
          <p:cNvSpPr/>
          <p:nvPr/>
        </p:nvSpPr>
        <p:spPr>
          <a:xfrm>
            <a:off x="295275" y="6310699"/>
            <a:ext cx="8610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Source: Namibia MOHSS (2012) Annual Implementation Progress Report for the National Strategic Framework (NSF) 2011/12.</a:t>
            </a:r>
          </a:p>
        </p:txBody>
      </p:sp>
      <p:sp>
        <p:nvSpPr>
          <p:cNvPr id="7" name="Rectangle 6"/>
          <p:cNvSpPr/>
          <p:nvPr/>
        </p:nvSpPr>
        <p:spPr>
          <a:xfrm>
            <a:off x="3886200" y="533400"/>
            <a:ext cx="1828800" cy="304800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5"/>
                </a:solidFill>
              </a:rPr>
              <a:t>Clear chart title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19800" y="5372100"/>
            <a:ext cx="1447800" cy="304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X-axis label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0" y="4800600"/>
            <a:ext cx="838200" cy="533400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5"/>
                </a:solidFill>
              </a:rPr>
              <a:t>Y-axis label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39000" y="5843974"/>
            <a:ext cx="1524000" cy="304800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5"/>
                </a:solidFill>
              </a:rPr>
              <a:t>Series legend 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cxnSp>
        <p:nvCxnSpPr>
          <p:cNvPr id="12" name="Straight Arrow Connector 11"/>
          <p:cNvCxnSpPr>
            <a:stCxn id="8" idx="1"/>
          </p:cNvCxnSpPr>
          <p:nvPr/>
        </p:nvCxnSpPr>
        <p:spPr>
          <a:xfrm flipH="1" flipV="1">
            <a:off x="5638800" y="5486400"/>
            <a:ext cx="381000" cy="381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591050" y="838200"/>
            <a:ext cx="190500" cy="41910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762000" y="4495800"/>
            <a:ext cx="114300" cy="22860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6743700" y="5867400"/>
            <a:ext cx="495300" cy="15240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95276" y="5562600"/>
            <a:ext cx="2038350" cy="304800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5"/>
                </a:solidFill>
              </a:rPr>
              <a:t>Data source reference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985837" y="5867400"/>
            <a:ext cx="80963" cy="44329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E288-2255-4A4E-AFD3-B28B227B4FA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001000" y="5200650"/>
            <a:ext cx="1066800" cy="514350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5"/>
                </a:solidFill>
              </a:rPr>
              <a:t>X-axis label</a:t>
            </a:r>
            <a:endParaRPr lang="en-US" b="1" dirty="0">
              <a:solidFill>
                <a:schemeClr val="accent5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829300" y="5424874"/>
            <a:ext cx="2171700" cy="61526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838200" y="990600"/>
            <a:ext cx="38100" cy="76200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914400" y="4648200"/>
            <a:ext cx="114300" cy="22860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23" name="Rectangle 22"/>
          <p:cNvSpPr/>
          <p:nvPr/>
        </p:nvSpPr>
        <p:spPr>
          <a:xfrm>
            <a:off x="304800" y="228600"/>
            <a:ext cx="1828800" cy="762000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5"/>
                </a:solidFill>
              </a:rPr>
              <a:t>Scale spans to 100% to display complete picture</a:t>
            </a:r>
            <a:endParaRPr lang="en-US" b="1" dirty="0">
              <a:solidFill>
                <a:schemeClr val="accent5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1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682" y="59539"/>
            <a:ext cx="8229600" cy="1143000"/>
          </a:xfrm>
        </p:spPr>
        <p:txBody>
          <a:bodyPr/>
          <a:lstStyle/>
          <a:p>
            <a:r>
              <a:rPr lang="en-US" dirty="0" smtClean="0"/>
              <a:t>Stratification of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is stratification?</a:t>
            </a:r>
          </a:p>
          <a:p>
            <a:pPr lvl="1"/>
            <a:r>
              <a:rPr lang="en-US" dirty="0" smtClean="0"/>
              <a:t>Dividing into subgroups </a:t>
            </a:r>
          </a:p>
          <a:p>
            <a:r>
              <a:rPr lang="en-US" sz="2800" dirty="0" smtClean="0"/>
              <a:t>What are common levels of data stratification?</a:t>
            </a:r>
          </a:p>
          <a:p>
            <a:pPr lvl="1"/>
            <a:r>
              <a:rPr lang="en-US" dirty="0" smtClean="0"/>
              <a:t>Year, age, sex, geographic region, facility</a:t>
            </a:r>
          </a:p>
          <a:p>
            <a:r>
              <a:rPr lang="en-US" sz="2800" dirty="0" smtClean="0"/>
              <a:t>Why do we stratify?</a:t>
            </a:r>
          </a:p>
          <a:p>
            <a:pPr lvl="1"/>
            <a:r>
              <a:rPr lang="en-US" dirty="0" smtClean="0"/>
              <a:t>Let’s look at stratification within the indicator: </a:t>
            </a:r>
          </a:p>
          <a:p>
            <a:pPr lvl="2"/>
            <a:r>
              <a:rPr lang="en-US" sz="2800" b="1" dirty="0" smtClean="0"/>
              <a:t>% of patients alive on ART 12 months after initiation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E288-2255-4A4E-AFD3-B28B227B4FAB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63366"/>
            <a:ext cx="2048256" cy="18783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055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What Do You Think About This Figure?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E288-2255-4A4E-AFD3-B28B227B4FAB}" type="slidenum">
              <a:rPr lang="en-US" smtClean="0"/>
              <a:pPr/>
              <a:t>37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381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>
            <a:noAutofit/>
          </a:bodyPr>
          <a:lstStyle/>
          <a:p>
            <a:r>
              <a:rPr lang="en-US" dirty="0"/>
              <a:t>We Can </a:t>
            </a:r>
            <a:r>
              <a:rPr lang="en-US" dirty="0" smtClean="0"/>
              <a:t>Stratify </a:t>
            </a:r>
            <a:r>
              <a:rPr lang="en-US" dirty="0"/>
              <a:t>By </a:t>
            </a:r>
            <a:r>
              <a:rPr lang="en-US" dirty="0" smtClean="0"/>
              <a:t>Facilities </a:t>
            </a:r>
            <a:r>
              <a:rPr lang="en-US" i="1" dirty="0" smtClean="0"/>
              <a:t>Within</a:t>
            </a:r>
            <a:r>
              <a:rPr lang="en-US" dirty="0" smtClean="0"/>
              <a:t> Geographic Areas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6653853"/>
              </p:ext>
            </p:extLst>
          </p:nvPr>
        </p:nvGraphicFramePr>
        <p:xfrm>
          <a:off x="457200" y="1550135"/>
          <a:ext cx="8229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E288-2255-4A4E-AFD3-B28B227B4FAB}" type="slidenum">
              <a:rPr lang="en-US" smtClean="0"/>
              <a:pPr/>
              <a:t>38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294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328755"/>
            <a:ext cx="1905000" cy="4873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Females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65505"/>
            <a:ext cx="2133600" cy="365125"/>
          </a:xfrm>
        </p:spPr>
        <p:txBody>
          <a:bodyPr/>
          <a:lstStyle/>
          <a:p>
            <a:fld id="{E2A9A186-27C7-4DC9-A870-BB7D2D477E8A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5" name="Picture 2" descr="C:\Users\Hilary Spindler\Dropbox\HTC - Zambia\Outputs\Tested_3x_ma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23" b="30612"/>
          <a:stretch>
            <a:fillRect/>
          </a:stretch>
        </p:blipFill>
        <p:spPr bwMode="auto">
          <a:xfrm>
            <a:off x="533399" y="1321491"/>
            <a:ext cx="6400801" cy="255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Hilary Spindler\Dropbox\HTC - Zambia\Outputs\Tested_3xfemal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78" b="31848"/>
          <a:stretch>
            <a:fillRect/>
          </a:stretch>
        </p:blipFill>
        <p:spPr bwMode="auto">
          <a:xfrm>
            <a:off x="2057400" y="3988785"/>
            <a:ext cx="6705600" cy="257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Hilary Spindler\Dropbox\HTC - Zambia\Outputs\Tested_3x_ma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" t="73470" r="83234" b="8163"/>
          <a:stretch>
            <a:fillRect/>
          </a:stretch>
        </p:blipFill>
        <p:spPr bwMode="auto">
          <a:xfrm>
            <a:off x="7162800" y="2007585"/>
            <a:ext cx="1794042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Hilary Spindler\Dropbox\HTC - Zambia\Outputs\Tested_3xfemal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8" t="76928" r="15962" b="5971"/>
          <a:stretch>
            <a:fillRect/>
          </a:stretch>
        </p:blipFill>
        <p:spPr bwMode="auto">
          <a:xfrm>
            <a:off x="152400" y="4862155"/>
            <a:ext cx="1792513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6200" y="3810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Three indicators for HIV testing by sex and province.  Zambia. 2007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086600" y="1474185"/>
            <a:ext cx="19050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Males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0"/>
            <a:ext cx="79260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We Can Stratify By Sex and Geography …</a:t>
            </a:r>
            <a:endParaRPr lang="en-US" sz="3600" b="1" dirty="0"/>
          </a:p>
        </p:txBody>
      </p:sp>
      <p:sp>
        <p:nvSpPr>
          <p:cNvPr id="12" name="Rectangle 11"/>
          <p:cNvSpPr/>
          <p:nvPr/>
        </p:nvSpPr>
        <p:spPr>
          <a:xfrm>
            <a:off x="186397" y="6474023"/>
            <a:ext cx="14965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1400" b="1" dirty="0" smtClean="0"/>
              <a:t>Source: DHS 2007</a:t>
            </a:r>
            <a:endParaRPr lang="en-GB" sz="1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614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goal &amp;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b="1" dirty="0" smtClean="0"/>
              <a:t>Goal</a:t>
            </a:r>
            <a:r>
              <a:rPr lang="en-US" sz="2800" b="1" dirty="0"/>
              <a:t>:</a:t>
            </a:r>
            <a:r>
              <a:rPr lang="en-US" sz="2800" dirty="0"/>
              <a:t> </a:t>
            </a:r>
            <a:r>
              <a:rPr lang="en-GB" sz="2800" dirty="0"/>
              <a:t>To achieve the goals of the National Strategic Plan 2012-2016 by assessing and mapping HIV program coverage and impact at province, district, sub-district and municipality levels in order to improve HIV programs through evidence based strategic planning.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Objectives</a:t>
            </a:r>
            <a:endParaRPr lang="en-US" sz="2800" dirty="0"/>
          </a:p>
          <a:p>
            <a:pPr lvl="0"/>
            <a:r>
              <a:rPr lang="en-US" sz="2800" dirty="0"/>
              <a:t>To identify HIV linkage to care strengths and gaps</a:t>
            </a:r>
          </a:p>
          <a:p>
            <a:pPr lvl="0"/>
            <a:r>
              <a:rPr lang="en-GB" sz="2800" dirty="0"/>
              <a:t>To encourage the use of data in service and resource planning at the facility, sub-district, district and provincial levels.</a:t>
            </a:r>
            <a:endParaRPr lang="en-US" sz="2800" dirty="0"/>
          </a:p>
          <a:p>
            <a:pPr lvl="0"/>
            <a:r>
              <a:rPr lang="en-US" sz="2800" dirty="0"/>
              <a:t>To improve the quality of reporting especially at the facility level </a:t>
            </a:r>
          </a:p>
          <a:p>
            <a:pPr lvl="0"/>
            <a:r>
              <a:rPr lang="en-US" sz="2800" dirty="0"/>
              <a:t>To build capacity in facilitating this training to other audiences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F50A34B4-D42B-4AA0-9C83-F6A77A0D281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986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E288-2255-4A4E-AFD3-B28B227B4FAB}" type="slidenum">
              <a:rPr lang="en-US" smtClean="0"/>
              <a:pPr/>
              <a:t>40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14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Magnitude and Trend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Magnitude : </a:t>
            </a:r>
            <a:endParaRPr lang="en-US" b="1" i="1" dirty="0" smtClean="0"/>
          </a:p>
          <a:p>
            <a:pPr lvl="1"/>
            <a:r>
              <a:rPr lang="en-US" dirty="0" smtClean="0"/>
              <a:t>the amount of coverage</a:t>
            </a:r>
          </a:p>
          <a:p>
            <a:pPr lvl="1"/>
            <a:r>
              <a:rPr lang="en-US" dirty="0" smtClean="0"/>
              <a:t>The size of the difference between sub-groups or time points</a:t>
            </a:r>
            <a:endParaRPr lang="en-US" dirty="0"/>
          </a:p>
          <a:p>
            <a:r>
              <a:rPr lang="en-US" b="1" i="1" dirty="0"/>
              <a:t>Trend</a:t>
            </a:r>
            <a:r>
              <a:rPr lang="en-US" dirty="0"/>
              <a:t>: </a:t>
            </a:r>
            <a:endParaRPr lang="en-US" dirty="0" smtClean="0"/>
          </a:p>
          <a:p>
            <a:pPr lvl="1"/>
            <a:r>
              <a:rPr lang="en-US" dirty="0" smtClean="0"/>
              <a:t>the direction of change over </a:t>
            </a:r>
            <a:r>
              <a:rPr lang="en-US" dirty="0"/>
              <a:t>time (i.e. increasing, decreasing, or remaining stable</a:t>
            </a:r>
            <a:r>
              <a:rPr lang="en-US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E288-2255-4A4E-AFD3-B28B227B4FAB}" type="slidenum">
              <a:rPr lang="en-US" smtClean="0"/>
              <a:pPr/>
              <a:t>41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32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dirty="0" smtClean="0"/>
              <a:t>Magnitude </a:t>
            </a:r>
            <a:r>
              <a:rPr lang="en-US" sz="3500" dirty="0"/>
              <a:t>and Trend </a:t>
            </a:r>
            <a:r>
              <a:rPr lang="en-US" sz="3500" dirty="0" smtClean="0"/>
              <a:t>Statements (2)</a:t>
            </a:r>
            <a:endParaRPr lang="en-US" sz="35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57200" y="4724400"/>
            <a:ext cx="8153400" cy="1706563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100" i="1" dirty="0" smtClean="0"/>
              <a:t>“ From 1992 to 2002, HIV prevalence among pregnant women increased </a:t>
            </a:r>
            <a:r>
              <a:rPr lang="en-US" sz="3100" b="1" i="1" dirty="0" smtClean="0"/>
              <a:t>(trend) </a:t>
            </a:r>
            <a:r>
              <a:rPr lang="en-US" sz="3100" i="1" dirty="0" smtClean="0"/>
              <a:t>from 4.2% to 22% </a:t>
            </a:r>
            <a:r>
              <a:rPr lang="en-US" sz="3100" b="1" i="1" dirty="0" smtClean="0"/>
              <a:t>(magnitude).</a:t>
            </a:r>
            <a:endParaRPr lang="en-US" sz="3100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3100" i="1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100" i="1" dirty="0" smtClean="0"/>
              <a:t>After peaking at 22% in 2002 </a:t>
            </a:r>
            <a:r>
              <a:rPr lang="en-US" sz="3100" b="1" i="1" dirty="0" smtClean="0"/>
              <a:t>(magnitude), </a:t>
            </a:r>
            <a:r>
              <a:rPr lang="en-US" sz="3100" i="1" dirty="0" smtClean="0"/>
              <a:t>HIV prevalence has remained fairly stable from 2004-2012 </a:t>
            </a:r>
            <a:r>
              <a:rPr lang="en-US" sz="3100" b="1" i="1" dirty="0" smtClean="0"/>
              <a:t>(trend) </a:t>
            </a:r>
            <a:r>
              <a:rPr lang="en-US" sz="3100" i="1" dirty="0" smtClean="0"/>
              <a:t>at around 18-20% </a:t>
            </a:r>
            <a:r>
              <a:rPr lang="en-US" sz="3100" b="1" i="1" dirty="0" smtClean="0"/>
              <a:t>(magnitude).”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E288-2255-4A4E-AFD3-B28B227B4FAB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 cstate="print"/>
          <a:srcRect t="16022"/>
          <a:stretch/>
        </p:blipFill>
        <p:spPr bwMode="auto">
          <a:xfrm>
            <a:off x="457200" y="1675664"/>
            <a:ext cx="7543800" cy="30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55576" y="1061554"/>
            <a:ext cx="741682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Fig. 23. HIV prevalence among pregnant women receiving antenatal care at public facilities in Country X, 1992-2012</a:t>
            </a:r>
            <a:endParaRPr lang="en-US" sz="1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45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Interpretation of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Descriptive results are </a:t>
            </a:r>
            <a:r>
              <a:rPr lang="en-US" b="1" i="1" dirty="0" smtClean="0"/>
              <a:t>what </a:t>
            </a:r>
            <a:r>
              <a:rPr lang="en-US" dirty="0" smtClean="0"/>
              <a:t>you see, </a:t>
            </a:r>
            <a:r>
              <a:rPr lang="en-US" b="1" dirty="0" smtClean="0"/>
              <a:t>interpretation</a:t>
            </a:r>
            <a:r>
              <a:rPr lang="en-US" dirty="0" smtClean="0"/>
              <a:t> is how you see it. </a:t>
            </a:r>
          </a:p>
          <a:p>
            <a:r>
              <a:rPr lang="en-US" b="1" i="1" dirty="0" smtClean="0"/>
              <a:t>Why</a:t>
            </a:r>
            <a:r>
              <a:rPr lang="en-US" dirty="0" smtClean="0"/>
              <a:t> do you think your results are what they are?  What are 1-2 possible programmatic </a:t>
            </a:r>
            <a:r>
              <a:rPr lang="en-US" b="1" dirty="0" smtClean="0"/>
              <a:t>explanations</a:t>
            </a:r>
            <a:r>
              <a:rPr lang="en-US" dirty="0" smtClean="0"/>
              <a:t>: </a:t>
            </a:r>
          </a:p>
          <a:p>
            <a:pPr lvl="1"/>
            <a:r>
              <a:rPr lang="en-US" sz="2400" dirty="0"/>
              <a:t>Programmatic/guidelines changes</a:t>
            </a:r>
            <a:r>
              <a:rPr lang="en-US" sz="2400" dirty="0" smtClean="0"/>
              <a:t>? (e.g. CD4 ART eligibility, Option B+)</a:t>
            </a:r>
            <a:endParaRPr lang="en-US" sz="2400" dirty="0"/>
          </a:p>
          <a:p>
            <a:pPr lvl="1"/>
            <a:r>
              <a:rPr lang="en-US" sz="2400" dirty="0" smtClean="0"/>
              <a:t>Increased/decreased access to services at facilities within district/region?</a:t>
            </a:r>
            <a:endParaRPr lang="en-US" sz="2400" dirty="0"/>
          </a:p>
          <a:p>
            <a:pPr lvl="1"/>
            <a:r>
              <a:rPr lang="en-US" sz="2400" dirty="0" smtClean="0"/>
              <a:t>Staff reductions? Staff trained in new areas (e.g. IMAI)</a:t>
            </a:r>
            <a:endParaRPr lang="en-US" sz="2400" dirty="0"/>
          </a:p>
          <a:p>
            <a:pPr lvl="1"/>
            <a:r>
              <a:rPr lang="en-US" sz="2400" dirty="0"/>
              <a:t>Are </a:t>
            </a:r>
            <a:r>
              <a:rPr lang="en-US" sz="2400" dirty="0" smtClean="0"/>
              <a:t>data missing from some time points, facilities, sub-groups?</a:t>
            </a:r>
            <a:endParaRPr lang="en-US" sz="2400" dirty="0"/>
          </a:p>
          <a:p>
            <a:pPr lvl="1"/>
            <a:r>
              <a:rPr lang="en-US" sz="2400" dirty="0" smtClean="0"/>
              <a:t>Are </a:t>
            </a:r>
            <a:r>
              <a:rPr lang="en-US" sz="2400" dirty="0"/>
              <a:t>there facilities or districts that are not reporting, underreporting for this time period, or reporting data differently?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E288-2255-4A4E-AFD3-B28B227B4FAB}" type="slidenum">
              <a:rPr lang="en-US" smtClean="0"/>
              <a:pPr/>
              <a:t>43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737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Interpretation Statement (3)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9906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“ Retention in District A is declining much more rapidly compared to the national average. These declines </a:t>
            </a:r>
            <a:r>
              <a:rPr lang="en-US" i="1" u="sng" dirty="0" smtClean="0"/>
              <a:t>may</a:t>
            </a:r>
            <a:r>
              <a:rPr lang="en-US" i="1" dirty="0" smtClean="0"/>
              <a:t> be related to the higher than average loss of ART doctors within this district, which may have effected access and quality of care. Alternatively, the observed trend in District A </a:t>
            </a:r>
            <a:r>
              <a:rPr lang="en-US" i="1" u="sng" dirty="0" smtClean="0"/>
              <a:t>may</a:t>
            </a:r>
            <a:r>
              <a:rPr lang="en-US" i="1" dirty="0" smtClean="0"/>
              <a:t> be a result of incomplete data reported in the </a:t>
            </a:r>
            <a:r>
              <a:rPr lang="en-US" i="1" dirty="0" err="1" smtClean="0"/>
              <a:t>ePMS</a:t>
            </a:r>
            <a:r>
              <a:rPr lang="en-US" i="1" dirty="0" smtClean="0"/>
              <a:t>. 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E288-2255-4A4E-AFD3-B28B227B4FAB}" type="slidenum">
              <a:rPr lang="en-US" smtClean="0"/>
              <a:pPr/>
              <a:t>44</a:t>
            </a:fld>
            <a:endParaRPr lang="en-US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/>
          </p:nvPr>
        </p:nvGraphicFramePr>
        <p:xfrm>
          <a:off x="304800" y="2467928"/>
          <a:ext cx="8458200" cy="4085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89609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E288-2255-4A4E-AFD3-B28B227B4FAB}" type="slidenum">
              <a:rPr lang="en-US" smtClean="0"/>
              <a:pPr/>
              <a:t>45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129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 Conclusions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Conclusions are the “take-away” message, i.e. what you want your audience to remember and do after the presentation.</a:t>
            </a:r>
          </a:p>
          <a:p>
            <a:r>
              <a:rPr lang="en-US" sz="2400" dirty="0" smtClean="0"/>
              <a:t>Especially relating to programmatic </a:t>
            </a:r>
            <a:r>
              <a:rPr lang="en-US" sz="2400" b="1" dirty="0" smtClean="0"/>
              <a:t>implications</a:t>
            </a:r>
            <a:r>
              <a:rPr lang="en-US" sz="2400" dirty="0" smtClean="0"/>
              <a:t> of results.</a:t>
            </a:r>
          </a:p>
          <a:p>
            <a:r>
              <a:rPr lang="en-US" sz="2400" dirty="0" smtClean="0"/>
              <a:t>Conclusion can include the presenter’s </a:t>
            </a:r>
            <a:r>
              <a:rPr lang="en-US" sz="2400" b="1" dirty="0" smtClean="0"/>
              <a:t>recommendations</a:t>
            </a:r>
            <a:r>
              <a:rPr lang="en-US" sz="2400" dirty="0" smtClean="0"/>
              <a:t> for: </a:t>
            </a:r>
          </a:p>
          <a:p>
            <a:pPr lvl="2"/>
            <a:r>
              <a:rPr lang="en-US" sz="2000" dirty="0" smtClean="0"/>
              <a:t>Program improvement </a:t>
            </a:r>
          </a:p>
          <a:p>
            <a:pPr lvl="2"/>
            <a:r>
              <a:rPr lang="en-US" sz="2000" dirty="0" smtClean="0"/>
              <a:t>Additional data verification/quality checks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E288-2255-4A4E-AFD3-B28B227B4FAB}" type="slidenum">
              <a:rPr lang="en-US" smtClean="0"/>
              <a:pPr/>
              <a:t>46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300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Conclusion Statement (2)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990600"/>
            <a:ext cx="838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“Patient and facility level </a:t>
            </a:r>
            <a:r>
              <a:rPr lang="en-US" i="1" dirty="0"/>
              <a:t>f</a:t>
            </a:r>
            <a:r>
              <a:rPr lang="en-US" i="1" dirty="0" smtClean="0"/>
              <a:t>actors predictive of patient loss that are unique to District A </a:t>
            </a:r>
            <a:r>
              <a:rPr lang="en-US" i="1" u="sng" dirty="0" smtClean="0"/>
              <a:t>should be </a:t>
            </a:r>
            <a:r>
              <a:rPr lang="en-US" i="1" dirty="0" smtClean="0"/>
              <a:t>identified and corrected. Best practices from higher performing districts </a:t>
            </a:r>
            <a:r>
              <a:rPr lang="en-US" i="1" u="sng" dirty="0" smtClean="0"/>
              <a:t>should be </a:t>
            </a:r>
            <a:r>
              <a:rPr lang="en-US" i="1" dirty="0" smtClean="0"/>
              <a:t>shared. Failure to do so </a:t>
            </a:r>
            <a:r>
              <a:rPr lang="en-US" i="1" u="sng" dirty="0" smtClean="0"/>
              <a:t>may</a:t>
            </a:r>
            <a:r>
              <a:rPr lang="en-US" i="1" dirty="0" smtClean="0"/>
              <a:t> result in increased AIDS mortality and drug resistance in this district. The completeness of data from this district </a:t>
            </a:r>
            <a:r>
              <a:rPr lang="en-US" i="1" u="sng" dirty="0" smtClean="0"/>
              <a:t>should</a:t>
            </a:r>
            <a:r>
              <a:rPr lang="en-US" i="1" dirty="0" smtClean="0"/>
              <a:t> also be confirmed to validate our results. 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E288-2255-4A4E-AFD3-B28B227B4FAB}" type="slidenum">
              <a:rPr lang="en-US" smtClean="0"/>
              <a:pPr/>
              <a:t>47</a:t>
            </a:fld>
            <a:endParaRPr lang="en-US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/>
          </p:nvPr>
        </p:nvGraphicFramePr>
        <p:xfrm>
          <a:off x="304800" y="2467928"/>
          <a:ext cx="8458200" cy="4085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1444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Results, interpretation and conclusions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Create your own website </a:t>
            </a:r>
            <a:r>
              <a:rPr lang="en-US" dirty="0" smtClean="0"/>
              <a:t>and present results, interpretation and conclusion </a:t>
            </a:r>
            <a:r>
              <a:rPr lang="en-US" dirty="0"/>
              <a:t>to identify strengths and gaps of data and program </a:t>
            </a:r>
            <a:r>
              <a:rPr lang="en-US" dirty="0" smtClean="0"/>
              <a:t>using </a:t>
            </a:r>
            <a:r>
              <a:rPr lang="en-US" dirty="0"/>
              <a:t>Google Fusion Tables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523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286000"/>
            <a:ext cx="7524634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286000" y="1295400"/>
            <a:ext cx="38844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hlinkClick r:id="rId4"/>
              </a:rPr>
              <a:t>https://</a:t>
            </a:r>
            <a:r>
              <a:rPr lang="en-US" sz="2800" dirty="0" smtClean="0">
                <a:solidFill>
                  <a:schemeClr val="accent1"/>
                </a:solidFill>
                <a:hlinkClick r:id="rId4"/>
              </a:rPr>
              <a:t>sites.google.com/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Creating your own website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57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en-US" sz="2400" dirty="0" smtClean="0"/>
              <a:t>Day </a:t>
            </a:r>
            <a:r>
              <a:rPr lang="en-US" sz="2400" dirty="0"/>
              <a:t>1: </a:t>
            </a:r>
            <a:endParaRPr lang="en-US" sz="2400" dirty="0" smtClean="0"/>
          </a:p>
          <a:p>
            <a:pPr lvl="1"/>
            <a:r>
              <a:rPr lang="en-US" sz="2200" dirty="0" smtClean="0"/>
              <a:t>Introduction </a:t>
            </a:r>
            <a:r>
              <a:rPr lang="en-US" sz="2200" dirty="0"/>
              <a:t>to data triangulation, Fusion Tables and fact sheets </a:t>
            </a:r>
            <a:endParaRPr lang="en-US" sz="2200" dirty="0" smtClean="0"/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r>
              <a:rPr lang="en-US" sz="2400" dirty="0" smtClean="0"/>
              <a:t>Day </a:t>
            </a:r>
            <a:r>
              <a:rPr lang="en-US" sz="2400" dirty="0"/>
              <a:t>2: </a:t>
            </a:r>
          </a:p>
          <a:p>
            <a:pPr lvl="1"/>
            <a:r>
              <a:rPr lang="en-GB" sz="2200" dirty="0" smtClean="0"/>
              <a:t>Use Fusion </a:t>
            </a:r>
            <a:r>
              <a:rPr lang="en-GB" sz="2200" dirty="0"/>
              <a:t>Tables to answer specific objectives </a:t>
            </a:r>
            <a:endParaRPr lang="en-GB" sz="2200" dirty="0" smtClean="0"/>
          </a:p>
          <a:p>
            <a:pPr lvl="1"/>
            <a:r>
              <a:rPr lang="en-GB" sz="2200" dirty="0" smtClean="0"/>
              <a:t>Identify </a:t>
            </a:r>
            <a:r>
              <a:rPr lang="en-GB" sz="2200" dirty="0"/>
              <a:t>strengths and gaps of HCT data and program within district based on data outputs and </a:t>
            </a:r>
            <a:r>
              <a:rPr lang="en-GB" sz="2200" dirty="0" smtClean="0"/>
              <a:t>NSP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 smtClean="0"/>
              <a:t>Day </a:t>
            </a:r>
            <a:r>
              <a:rPr lang="en-US" sz="2400" dirty="0" smtClean="0"/>
              <a:t>3: </a:t>
            </a:r>
            <a:endParaRPr lang="en-US" sz="2400" dirty="0"/>
          </a:p>
          <a:p>
            <a:pPr lvl="1"/>
            <a:r>
              <a:rPr lang="en-GB" sz="2200" dirty="0" smtClean="0"/>
              <a:t>Develop </a:t>
            </a:r>
            <a:r>
              <a:rPr lang="en-GB" sz="2200" dirty="0"/>
              <a:t>evidence –based, actionable recommendations for the district based on HCT strengths and gaps</a:t>
            </a:r>
          </a:p>
          <a:p>
            <a:pPr lvl="1"/>
            <a:r>
              <a:rPr lang="en-GB" sz="2200" dirty="0" smtClean="0"/>
              <a:t>Determine </a:t>
            </a:r>
            <a:r>
              <a:rPr lang="en-GB" sz="2200" dirty="0"/>
              <a:t>next steps and action items for HCT priorities in the province</a:t>
            </a:r>
            <a:endParaRPr lang="en-US" sz="2200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506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6392" y="2743200"/>
            <a:ext cx="8077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smtClean="0"/>
              <a:t>Results (outputs from Google FusionTables)</a:t>
            </a:r>
          </a:p>
          <a:p>
            <a:pPr marL="457200" indent="-457200">
              <a:buFontTx/>
              <a:buChar char="-"/>
            </a:pPr>
            <a:r>
              <a:rPr lang="en-US" sz="2800" dirty="0" smtClean="0"/>
              <a:t>Interpretation of these results</a:t>
            </a:r>
          </a:p>
          <a:p>
            <a:pPr marL="457200" indent="-457200">
              <a:buFontTx/>
              <a:buChar char="-"/>
            </a:pPr>
            <a:r>
              <a:rPr lang="en-US" sz="2800" dirty="0" smtClean="0"/>
              <a:t>Conclusions and recommendations based on these results</a:t>
            </a:r>
            <a:endParaRPr lang="en-US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32335" y="990600"/>
            <a:ext cx="8229600" cy="7921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Elements to include on your site: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335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2: S</a:t>
            </a:r>
            <a:r>
              <a:rPr lang="en-US" dirty="0" smtClean="0"/>
              <a:t>mall </a:t>
            </a:r>
            <a:r>
              <a:rPr lang="en-US" dirty="0" smtClean="0"/>
              <a:t>group work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33400" y="2971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200"/>
              </a:spcAft>
              <a:buNone/>
            </a:pPr>
            <a:r>
              <a:rPr lang="en-GB" dirty="0" smtClean="0">
                <a:latin typeface="Calibri"/>
                <a:ea typeface="Times New Roman"/>
                <a:cs typeface="Times New Roman"/>
              </a:rPr>
              <a:t>Please break up into groups of 3-4 people. </a:t>
            </a:r>
            <a:r>
              <a:rPr lang="en-GB" dirty="0" smtClean="0">
                <a:latin typeface="Calibri"/>
                <a:ea typeface="Times New Roman"/>
                <a:cs typeface="Times New Roman"/>
              </a:rPr>
              <a:t>Create your website and add results, interpretation and </a:t>
            </a:r>
            <a:r>
              <a:rPr lang="en-GB" dirty="0" smtClean="0">
                <a:latin typeface="Calibri"/>
                <a:ea typeface="Times New Roman"/>
                <a:cs typeface="Times New Roman"/>
              </a:rPr>
              <a:t>conclusion for </a:t>
            </a:r>
            <a:r>
              <a:rPr lang="en-GB" dirty="0" smtClean="0">
                <a:latin typeface="Calibri"/>
                <a:ea typeface="Times New Roman"/>
                <a:cs typeface="Times New Roman"/>
              </a:rPr>
              <a:t>Questions 1 and 2 on the Data Key and Indicator List and any other data of interest to you.</a:t>
            </a:r>
            <a:endParaRPr lang="en-GB" sz="2800" dirty="0" smtClean="0">
              <a:latin typeface="Calibri"/>
              <a:ea typeface="Times New Roman"/>
              <a:cs typeface="Times New Roman"/>
            </a:endParaRPr>
          </a:p>
          <a:p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8994FBDE-0DBE-46BE-8E4C-7855DD3796E6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411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n-US" dirty="0"/>
              <a:t>Present HIV program outputs and strengths and gaps identified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Develop </a:t>
            </a:r>
            <a:r>
              <a:rPr lang="en-GB" dirty="0"/>
              <a:t>evidence –based, actionable recommendations for the district based on HCT strengths and gaps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Determine </a:t>
            </a:r>
            <a:r>
              <a:rPr lang="en-US" dirty="0"/>
              <a:t>next steps and action items </a:t>
            </a:r>
          </a:p>
          <a:p>
            <a:pPr lvl="1"/>
            <a:endParaRPr lang="en-US" dirty="0"/>
          </a:p>
          <a:p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9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dann-online.com/Great%20Explorations!%20Luggage/AdventurebySchlesinger/nebozalasci-afr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96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Closing	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5991329"/>
            <a:ext cx="9144000" cy="609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</a:rPr>
              <a:t>THANK YOU!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F50A34B4-D42B-4AA0-9C83-F6A77A0D281A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54864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i="1" dirty="0" smtClean="0">
                <a:solidFill>
                  <a:schemeClr val="bg1">
                    <a:lumMod val="95000"/>
                  </a:schemeClr>
                </a:solidFill>
              </a:rPr>
              <a:t>Please answer the end of workshop evaluation </a:t>
            </a:r>
            <a:endParaRPr lang="en-US" b="1" i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582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1" indent="-457200">
              <a:spcAft>
                <a:spcPts val="2400"/>
              </a:spcAft>
              <a:buFont typeface="+mj-lt"/>
              <a:buAutoNum type="arabicPeriod"/>
            </a:pPr>
            <a:r>
              <a:rPr lang="en-US" dirty="0" smtClean="0"/>
              <a:t>Introduction </a:t>
            </a:r>
            <a:r>
              <a:rPr lang="en-US" dirty="0"/>
              <a:t>to </a:t>
            </a:r>
            <a:r>
              <a:rPr lang="en-US" dirty="0" smtClean="0"/>
              <a:t>HIV in South Africa</a:t>
            </a:r>
            <a:endParaRPr lang="en-US" dirty="0"/>
          </a:p>
          <a:p>
            <a:pPr marL="914400" lvl="1" indent="-457200">
              <a:spcAft>
                <a:spcPts val="2400"/>
              </a:spcAft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Introduction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to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Data Triangulation and Use</a:t>
            </a:r>
          </a:p>
          <a:p>
            <a:pPr marL="914400" lvl="1" indent="-457200">
              <a:spcAft>
                <a:spcPts val="2400"/>
              </a:spcAft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Lecture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guided work: Google Fusion Tables</a:t>
            </a:r>
          </a:p>
          <a:p>
            <a:pPr marL="457200" lvl="1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755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1" indent="-457200">
              <a:spcAft>
                <a:spcPts val="2400"/>
              </a:spcAft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Introduction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to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HIV in Mpumalanga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914400" lvl="1" indent="-457200">
              <a:spcAft>
                <a:spcPts val="2400"/>
              </a:spcAft>
              <a:buFont typeface="+mj-lt"/>
              <a:buAutoNum type="arabicPeriod"/>
            </a:pPr>
            <a:r>
              <a:rPr lang="en-US" dirty="0" smtClean="0"/>
              <a:t>Introduction </a:t>
            </a:r>
            <a:r>
              <a:rPr lang="en-US" dirty="0"/>
              <a:t>to </a:t>
            </a:r>
            <a:r>
              <a:rPr lang="en-US" dirty="0" smtClean="0"/>
              <a:t>Data Triangulation and Use</a:t>
            </a:r>
          </a:p>
          <a:p>
            <a:pPr marL="914400" lvl="1" indent="-457200">
              <a:spcAft>
                <a:spcPts val="2400"/>
              </a:spcAft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Lecture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guided work: Google Fusion Tables</a:t>
            </a:r>
          </a:p>
          <a:p>
            <a:pPr marL="457200" lvl="1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863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Use </a:t>
            </a:r>
            <a:r>
              <a:rPr lang="en-US" dirty="0" smtClean="0"/>
              <a:t>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Resources and workshop materials stored here:</a:t>
            </a:r>
          </a:p>
          <a:p>
            <a:pPr marL="0" indent="0" algn="ctr">
              <a:buNone/>
            </a:pPr>
            <a:r>
              <a:rPr lang="en-US" dirty="0" smtClean="0"/>
              <a:t> </a:t>
            </a:r>
            <a:r>
              <a:rPr lang="en-US" dirty="0" smtClean="0">
                <a:hlinkClick r:id="rId4"/>
              </a:rPr>
              <a:t>http://datause.ucsf.edu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Please complete the start of workshop survey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406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48680"/>
            <a:ext cx="8305800" cy="1051520"/>
          </a:xfrm>
        </p:spPr>
        <p:txBody>
          <a:bodyPr>
            <a:noAutofit/>
          </a:bodyPr>
          <a:lstStyle/>
          <a:p>
            <a:r>
              <a:rPr lang="en-ZA" sz="3600" dirty="0" smtClean="0">
                <a:latin typeface="Calibri" pitchFamily="34" charset="0"/>
              </a:rPr>
              <a:t>Why </a:t>
            </a:r>
            <a:r>
              <a:rPr lang="en-ZA" sz="3600" dirty="0">
                <a:latin typeface="Calibri" pitchFamily="34" charset="0"/>
              </a:rPr>
              <a:t>Do We Spend So Much Time and Energy Collecting All This Data ?!</a:t>
            </a:r>
            <a:r>
              <a:rPr lang="en-ZA" dirty="0">
                <a:latin typeface="Calibri" pitchFamily="34" charset="0"/>
              </a:rPr>
              <a:t/>
            </a:r>
            <a:br>
              <a:rPr lang="en-ZA" dirty="0">
                <a:latin typeface="Calibri" pitchFamily="34" charset="0"/>
              </a:rPr>
            </a:br>
            <a:endParaRPr lang="en-US" b="1" dirty="0">
              <a:latin typeface="Calibri" pitchFamily="34" charset="0"/>
            </a:endParaRPr>
          </a:p>
        </p:txBody>
      </p:sp>
      <p:pic>
        <p:nvPicPr>
          <p:cNvPr id="90116" name="cImg" descr="Source: Adapted from Feuerstein 1993. Description: The Burden of Data.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905000" y="1905000"/>
            <a:ext cx="5257800" cy="4648200"/>
          </a:xfrm>
          <a:noFill/>
          <a:ln w="38100">
            <a:solidFill>
              <a:schemeClr val="bg1"/>
            </a:solidFill>
          </a:ln>
        </p:spPr>
      </p:pic>
      <p:sp>
        <p:nvSpPr>
          <p:cNvPr id="3" name="Rectangular Callout 2"/>
          <p:cNvSpPr/>
          <p:nvPr/>
        </p:nvSpPr>
        <p:spPr>
          <a:xfrm>
            <a:off x="609600" y="1676400"/>
            <a:ext cx="1828800" cy="797480"/>
          </a:xfrm>
          <a:prstGeom prst="wedgeRectCallout">
            <a:avLst>
              <a:gd name="adj1" fmla="val 159415"/>
              <a:gd name="adj2" fmla="val 266816"/>
            </a:avLst>
          </a:prstGeom>
          <a:solidFill>
            <a:schemeClr val="accent1"/>
          </a:solidFill>
          <a:ln w="28575">
            <a:solidFill>
              <a:schemeClr val="bg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Strengthen M&amp;E programs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381000" y="3733800"/>
            <a:ext cx="1812691" cy="805768"/>
          </a:xfrm>
          <a:prstGeom prst="wedgeRectCallout">
            <a:avLst>
              <a:gd name="adj1" fmla="val 148481"/>
              <a:gd name="adj2" fmla="val 74383"/>
            </a:avLst>
          </a:prstGeom>
          <a:solidFill>
            <a:schemeClr val="accent1"/>
          </a:solidFill>
          <a:ln w="28575">
            <a:solidFill>
              <a:schemeClr val="bg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Use evidence for decision making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457200" y="5638800"/>
            <a:ext cx="1752600" cy="765048"/>
          </a:xfrm>
          <a:prstGeom prst="wedgeRectCallout">
            <a:avLst>
              <a:gd name="adj1" fmla="val 152875"/>
              <a:gd name="adj2" fmla="val -67137"/>
            </a:avLst>
          </a:prstGeom>
          <a:solidFill>
            <a:schemeClr val="accent1"/>
          </a:solidFill>
          <a:ln w="28575">
            <a:solidFill>
              <a:schemeClr val="bg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Strengthen capacity of staff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6248400" y="1676400"/>
            <a:ext cx="2133600" cy="1026080"/>
          </a:xfrm>
          <a:prstGeom prst="wedgeRectCallout">
            <a:avLst>
              <a:gd name="adj1" fmla="val -96465"/>
              <a:gd name="adj2" fmla="val 177143"/>
            </a:avLst>
          </a:prstGeom>
          <a:solidFill>
            <a:schemeClr val="accent1"/>
          </a:solidFill>
          <a:ln w="28575">
            <a:solidFill>
              <a:schemeClr val="bg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Improve program planning and resource allocation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6934200" y="3505200"/>
            <a:ext cx="1828800" cy="990600"/>
          </a:xfrm>
          <a:prstGeom prst="wedgeRectCallout">
            <a:avLst>
              <a:gd name="adj1" fmla="val -124091"/>
              <a:gd name="adj2" fmla="val 65487"/>
            </a:avLst>
          </a:prstGeom>
          <a:solidFill>
            <a:schemeClr val="accent1"/>
          </a:solidFill>
          <a:ln w="28575">
            <a:solidFill>
              <a:schemeClr val="bg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Gain efficiency and effectiveness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Rectangular Callout 15"/>
          <p:cNvSpPr/>
          <p:nvPr/>
        </p:nvSpPr>
        <p:spPr>
          <a:xfrm>
            <a:off x="6934200" y="5638800"/>
            <a:ext cx="1676400" cy="765048"/>
          </a:xfrm>
          <a:prstGeom prst="wedgeRectCallout">
            <a:avLst>
              <a:gd name="adj1" fmla="val -113414"/>
              <a:gd name="adj2" fmla="val -34708"/>
            </a:avLst>
          </a:prstGeom>
          <a:solidFill>
            <a:schemeClr val="accent1"/>
          </a:solidFill>
          <a:ln w="28575">
            <a:solidFill>
              <a:schemeClr val="bg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Improve data quality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77000" y="6280150"/>
            <a:ext cx="2133600" cy="365125"/>
          </a:xfrm>
        </p:spPr>
        <p:txBody>
          <a:bodyPr/>
          <a:lstStyle/>
          <a:p>
            <a:fld id="{5CB4E288-2255-4A4E-AFD3-B28B227B4FAB}" type="slidenum">
              <a:rPr lang="en-US" smtClean="0"/>
              <a:pPr/>
              <a:t>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120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BACKING_FORM_KEY" val="3017062-c:\users\aimee's 116\dropbox (tanzania)\hct - south africa\provincial workshops\tot\rsa provincial workshop slideset_24march2015.pptx"/>
  <p:tag name="ARTICULATE_PRESENTER_VERSION" val="7"/>
  <p:tag name="ARTICULATE_USED_PAGE_ORIENTATION" val="1"/>
  <p:tag name="ARTICULATE_USED_PAGE_SIZE" val="1"/>
  <p:tag name="ARTICULATE_REFERENCE_ID" val="5cabb7d7-ecfa-487a-b63a-fdf61895c5e3"/>
  <p:tag name="ARTICULATE_SLIDE_COUNT" val="53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51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51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52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52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52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53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52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26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52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31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2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3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53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324"/>
  <p:tag name="ARTICULATE_USED_LAYOUT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28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28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45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45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45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45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4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28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45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45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46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46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46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46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46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46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46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53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52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47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47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47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47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47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47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47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47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47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28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289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53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53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324"/>
  <p:tag name="ARTICULATE_USED_LAYOUT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53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3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28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28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52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52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2320</TotalTime>
  <Words>2536</Words>
  <Application>Microsoft Office PowerPoint</Application>
  <PresentationFormat>On-screen Show (4:3)</PresentationFormat>
  <Paragraphs>373</Paragraphs>
  <Slides>53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Arial</vt:lpstr>
      <vt:lpstr>Calibri</vt:lpstr>
      <vt:lpstr>Courier New</vt:lpstr>
      <vt:lpstr>Microsoft Sans Serif</vt:lpstr>
      <vt:lpstr>Times New Roman</vt:lpstr>
      <vt:lpstr>Wingdings</vt:lpstr>
      <vt:lpstr>Office Theme</vt:lpstr>
      <vt:lpstr>PowerPoint Presentation</vt:lpstr>
      <vt:lpstr>Welcome</vt:lpstr>
      <vt:lpstr>Data Triangulation and Use in South Africa</vt:lpstr>
      <vt:lpstr>Workshop goal &amp; objectives</vt:lpstr>
      <vt:lpstr>Agenda</vt:lpstr>
      <vt:lpstr>Day 1</vt:lpstr>
      <vt:lpstr>Day 1</vt:lpstr>
      <vt:lpstr>Data Use Website</vt:lpstr>
      <vt:lpstr>Why Do We Spend So Much Time and Energy Collecting All This Data ?! </vt:lpstr>
      <vt:lpstr>Data Is At The Center of M&amp;E</vt:lpstr>
      <vt:lpstr>Why good data is important</vt:lpstr>
      <vt:lpstr>HIV Data Triangulation and Use Process </vt:lpstr>
      <vt:lpstr>HIV Data Triangulation and Use Process </vt:lpstr>
      <vt:lpstr>By the end of this workshop you will: </vt:lpstr>
      <vt:lpstr>Day 1</vt:lpstr>
      <vt:lpstr>PowerPoint Presentation</vt:lpstr>
      <vt:lpstr>PowerPoint Presentation</vt:lpstr>
      <vt:lpstr>Mapping data </vt:lpstr>
      <vt:lpstr>Mapping process</vt:lpstr>
      <vt:lpstr>Data Key and Indicator List - Recommendation of indicators and formulas to use</vt:lpstr>
      <vt:lpstr>Day 1: Small group work</vt:lpstr>
      <vt:lpstr>Day 2</vt:lpstr>
      <vt:lpstr>Day 2</vt:lpstr>
      <vt:lpstr> BASICS OF Visually presenting data</vt:lpstr>
      <vt:lpstr>Key Definitions</vt:lpstr>
      <vt:lpstr> RESULTS</vt:lpstr>
      <vt:lpstr>Presenting Data In Tables</vt:lpstr>
      <vt:lpstr>PowerPoint Presentation</vt:lpstr>
      <vt:lpstr>Line Charts Are Good for Showing Change Over Time (Trend)</vt:lpstr>
      <vt:lpstr>Bar and Line Charts Can Be Used Together to Show Trends Of Several Related Indicators</vt:lpstr>
      <vt:lpstr>PowerPoint Presentation</vt:lpstr>
      <vt:lpstr>Figure title</vt:lpstr>
      <vt:lpstr>PowerPoint Presentation</vt:lpstr>
      <vt:lpstr>Presenting Data Tips (2)</vt:lpstr>
      <vt:lpstr>PowerPoint Presentation</vt:lpstr>
      <vt:lpstr>Stratification of Data</vt:lpstr>
      <vt:lpstr>What Do You Think About This Figure? </vt:lpstr>
      <vt:lpstr>We Can Stratify By Facilities Within Geographic Areas</vt:lpstr>
      <vt:lpstr>Females</vt:lpstr>
      <vt:lpstr>INTERPRETATION</vt:lpstr>
      <vt:lpstr>Magnitude and Trend (1)</vt:lpstr>
      <vt:lpstr>Magnitude and Trend Statements (2)</vt:lpstr>
      <vt:lpstr>Interpretation of Results</vt:lpstr>
      <vt:lpstr>Interpretation Statement (3)</vt:lpstr>
      <vt:lpstr>CONCLUSIONS</vt:lpstr>
      <vt:lpstr>Drawing Conclusions (1)</vt:lpstr>
      <vt:lpstr>Conclusion Statement (2)</vt:lpstr>
      <vt:lpstr>Day 2</vt:lpstr>
      <vt:lpstr>PowerPoint Presentation</vt:lpstr>
      <vt:lpstr>PowerPoint Presentation</vt:lpstr>
      <vt:lpstr>Day 2: Small group work</vt:lpstr>
      <vt:lpstr>Day 3</vt:lpstr>
      <vt:lpstr>Closing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Aimee's 116</dc:creator>
  <cp:lastModifiedBy>Aimee's 116</cp:lastModifiedBy>
  <cp:revision>150</cp:revision>
  <cp:lastPrinted>2015-03-12T21:49:03Z</cp:lastPrinted>
  <dcterms:created xsi:type="dcterms:W3CDTF">2014-06-25T23:10:02Z</dcterms:created>
  <dcterms:modified xsi:type="dcterms:W3CDTF">2015-03-24T20:28:30Z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Dr. Pillay presentation_UCSF_3Sept2014</vt:lpwstr>
  </property>
  <property fmtid="{D5CDD505-2E9C-101B-9397-08002B2CF9AE}" pid="3" name="ArticulateProjectVersion">
    <vt:lpwstr>7</vt:lpwstr>
  </property>
  <property fmtid="{D5CDD505-2E9C-101B-9397-08002B2CF9AE}" pid="4" name="ArticulateUseProject">
    <vt:lpwstr>1</vt:lpwstr>
  </property>
  <property fmtid="{D5CDD505-2E9C-101B-9397-08002B2CF9AE}" pid="5" name="ArticulateGUID">
    <vt:lpwstr>8BA08DA6-82C0-40B4-87C7-6B4EEA8452D2</vt:lpwstr>
  </property>
  <property fmtid="{D5CDD505-2E9C-101B-9397-08002B2CF9AE}" pid="6" name="ArticulateProjectFull">
    <vt:lpwstr>C:\Users\Aimee's 116\Dropbox (Tanzania)\HCT - South Africa\Provincial workshops\TOT\RSA Provincial Workshop slideset_2.5 day agenda_24March2015.ppta</vt:lpwstr>
  </property>
</Properties>
</file>